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rts/chart1.xml" ContentType="application/vnd.openxmlformats-officedocument.drawingml.chart+xml"/>
  <Override PartName="/ppt/charts/chart2.xml" ContentType="application/vnd.openxmlformats-officedocument.drawingml.chart+xml"/>
  <Override PartName="/ppt/drawings/drawing1.xml" ContentType="application/vnd.openxmlformats-officedocument.drawingml.chartshapes+xml"/>
  <Override PartName="/ppt/charts/chart3.xml" ContentType="application/vnd.openxmlformats-officedocument.drawingml.char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charts/chart4.xml" ContentType="application/vnd.openxmlformats-officedocument.drawingml.chart+xml"/>
  <Override PartName="/ppt/charts/chart5.xml" ContentType="application/vnd.openxmlformats-officedocument.drawingml.chart+xml"/>
  <Override PartName="/ppt/charts/chart6.xml" ContentType="application/vnd.openxmlformats-officedocument.drawingml.chart+xml"/>
  <Override PartName="/ppt/charts/chart7.xml" ContentType="application/vnd.openxmlformats-officedocument.drawingml.chart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charts/chart8.xml" ContentType="application/vnd.openxmlformats-officedocument.drawingml.char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bookmarkIdSeed="2">
  <p:sldMasterIdLst>
    <p:sldMasterId id="2147483708" r:id="rId1"/>
  </p:sldMasterIdLst>
  <p:sldIdLst>
    <p:sldId id="256" r:id="rId2"/>
    <p:sldId id="257" r:id="rId3"/>
    <p:sldId id="258" r:id="rId4"/>
    <p:sldId id="293" r:id="rId5"/>
    <p:sldId id="260" r:id="rId6"/>
    <p:sldId id="262" r:id="rId7"/>
    <p:sldId id="295" r:id="rId8"/>
    <p:sldId id="266" r:id="rId9"/>
    <p:sldId id="306" r:id="rId10"/>
    <p:sldId id="297" r:id="rId11"/>
    <p:sldId id="301" r:id="rId12"/>
    <p:sldId id="311" r:id="rId13"/>
    <p:sldId id="312" r:id="rId14"/>
    <p:sldId id="317" r:id="rId15"/>
    <p:sldId id="316" r:id="rId16"/>
    <p:sldId id="299" r:id="rId17"/>
    <p:sldId id="318" r:id="rId18"/>
    <p:sldId id="321" r:id="rId19"/>
    <p:sldId id="320" r:id="rId20"/>
    <p:sldId id="296" r:id="rId21"/>
    <p:sldId id="275" r:id="rId22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4B731F"/>
    <a:srgbClr val="6EA82E"/>
    <a:srgbClr val="78B832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=""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93296810-A885-4BE3-A3E7-6D5BEEA58F35}" styleName="Средний стиль 2 - акцент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638B1855-1B75-4FBE-930C-398BA8C253C6}" styleName="Стиль из темы 2 - акцент 6">
    <a:tblBg>
      <a:fillRef idx="3">
        <a:schemeClr val="accent6"/>
      </a:fillRef>
      <a:effectRef idx="3">
        <a:schemeClr val="accent6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6">
                <a:tint val="50000"/>
              </a:schemeClr>
            </a:lnRef>
          </a:left>
          <a:right>
            <a:lnRef idx="1">
              <a:schemeClr val="accent6">
                <a:tint val="50000"/>
              </a:schemeClr>
            </a:lnRef>
          </a:right>
          <a:top>
            <a:lnRef idx="1">
              <a:schemeClr val="accent6">
                <a:tint val="50000"/>
              </a:schemeClr>
            </a:lnRef>
          </a:top>
          <a:bottom>
            <a:lnRef idx="1">
              <a:schemeClr val="accent6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  <a:tblStyle styleId="{08FB837D-C827-4EFA-A057-4D05807E0F7C}" styleName="Стиль из темы 1 - акцент 6">
    <a:tblBg>
      <a:fillRef idx="2">
        <a:schemeClr val="accent6"/>
      </a:fillRef>
      <a:effectRef idx="1">
        <a:schemeClr val="accent6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Ref idx="1">
              <a:schemeClr val="accent6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</a:tcBdr>
        <a:fill>
          <a:solidFill>
            <a:schemeClr val="accent6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6"/>
            </a:lnRef>
          </a:left>
          <a:right>
            <a:lnRef idx="2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2">
              <a:schemeClr val="accent6"/>
            </a:lnRef>
          </a:top>
          <a:bottom>
            <a:lnRef idx="2">
              <a:schemeClr val="accent6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6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8055" autoAdjust="0"/>
  </p:normalViewPr>
  <p:slideViewPr>
    <p:cSldViewPr snapToGrid="0">
      <p:cViewPr>
        <p:scale>
          <a:sx n="118" d="100"/>
          <a:sy n="118" d="100"/>
        </p:scale>
        <p:origin x="-1434" y="2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10" cy="7201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11.xlsx"/></Relationships>
</file>

<file path=ppt/charts/_rels/chart2.xml.rels><?xml version="1.0" encoding="UTF-8" standalone="yes"?>
<Relationships xmlns="http://schemas.openxmlformats.org/package/2006/relationships"><Relationship Id="rId2" Type="http://schemas.openxmlformats.org/officeDocument/2006/relationships/chartUserShapes" Target="../drawings/drawing1.xml"/><Relationship Id="rId1" Type="http://schemas.openxmlformats.org/officeDocument/2006/relationships/package" Target="../embeddings/Microsoft_Excel_Worksheet22.xlsx"/></Relationships>
</file>

<file path=ppt/charts/_rels/chart3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33.xlsx"/></Relationships>
</file>

<file path=ppt/charts/_rels/chart4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44.xlsx"/></Relationships>
</file>

<file path=ppt/charts/_rels/chart5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55.xlsx"/></Relationships>
</file>

<file path=ppt/charts/_rels/chart6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66.xlsx"/></Relationships>
</file>

<file path=ppt/charts/_rels/chart7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77.xlsx"/></Relationships>
</file>

<file path=ppt/charts/_rels/chart8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88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0.41327487156120124"/>
          <c:y val="6.7240375954528392E-2"/>
          <c:w val="0.50386379682265603"/>
          <c:h val="0.8181124556307886"/>
        </c:manualLayout>
      </c:layout>
      <c:doughnut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Население района</c:v>
                </c:pt>
              </c:strCache>
            </c:strRef>
          </c:tx>
          <c:spPr>
            <a:ln>
              <a:noFill/>
            </a:ln>
          </c:spPr>
          <c:explosion val="12"/>
          <c:dLbls>
            <c:dLbl>
              <c:idx val="0"/>
              <c:layout>
                <c:manualLayout>
                  <c:x val="-8.4892488902202634E-3"/>
                  <c:y val="8.0818502535143569E-2"/>
                </c:manualLayout>
              </c:layout>
              <c:showLegendKey val="0"/>
              <c:showVal val="0"/>
              <c:showCatName val="0"/>
              <c:showSerName val="0"/>
              <c:showPercent val="1"/>
              <c:showBubbleSize val="0"/>
            </c:dLbl>
            <c:txPr>
              <a:bodyPr/>
              <a:lstStyle/>
              <a:p>
                <a:pPr>
                  <a:defRPr>
                    <a:solidFill>
                      <a:schemeClr val="tx1"/>
                    </a:solidFill>
                  </a:defRPr>
                </a:pPr>
                <a:endParaRPr lang="ru-RU"/>
              </a:p>
            </c:txPr>
            <c:showLegendKey val="0"/>
            <c:showVal val="0"/>
            <c:showCatName val="0"/>
            <c:showSerName val="0"/>
            <c:showPercent val="1"/>
            <c:showBubbleSize val="0"/>
            <c:showLeaderLines val="1"/>
          </c:dLbls>
          <c:cat>
            <c:strRef>
              <c:f>Лист1!$A$2:$A$4</c:f>
              <c:strCache>
                <c:ptCount val="3"/>
                <c:pt idx="0">
                  <c:v>Трудоспособного возраста</c:v>
                </c:pt>
                <c:pt idx="1">
                  <c:v>Старше трудоспособного возраста</c:v>
                </c:pt>
                <c:pt idx="2">
                  <c:v>Моложе трудоспособного возраста</c:v>
                </c:pt>
              </c:strCache>
            </c:strRef>
          </c:cat>
          <c:val>
            <c:numRef>
              <c:f>Лист1!$B$2:$B$4</c:f>
              <c:numCache>
                <c:formatCode>General</c:formatCode>
                <c:ptCount val="3"/>
                <c:pt idx="0">
                  <c:v>40730</c:v>
                </c:pt>
                <c:pt idx="1">
                  <c:v>23777</c:v>
                </c:pt>
                <c:pt idx="2">
                  <c:v>10503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4"/>
        <c:holeSize val="50"/>
      </c:doughnutChart>
    </c:plotArea>
    <c:legend>
      <c:legendPos val="l"/>
      <c:layout>
        <c:manualLayout>
          <c:xMode val="edge"/>
          <c:yMode val="edge"/>
          <c:x val="1.7518300531733297E-2"/>
          <c:y val="8.5332226428278937E-2"/>
          <c:w val="0.38781344816745517"/>
          <c:h val="0.8193054643607306"/>
        </c:manualLayout>
      </c:layout>
      <c:overlay val="0"/>
      <c:txPr>
        <a:bodyPr/>
        <a:lstStyle/>
        <a:p>
          <a:pPr>
            <a:defRPr sz="1100" b="0">
              <a:solidFill>
                <a:schemeClr val="tx1"/>
              </a:solidFill>
            </a:defRPr>
          </a:pPr>
          <a:endParaRPr lang="ru-RU"/>
        </a:p>
      </c:txPr>
    </c:legend>
    <c:plotVisOnly val="1"/>
    <c:dispBlanksAs val="zero"/>
    <c:showDLblsOverMax val="0"/>
  </c:chart>
  <c:txPr>
    <a:bodyPr/>
    <a:lstStyle/>
    <a:p>
      <a:pPr>
        <a:defRPr sz="1800">
          <a:solidFill>
            <a:schemeClr val="bg1"/>
          </a:solidFill>
        </a:defRPr>
      </a:pPr>
      <a:endParaRPr lang="ru-RU"/>
    </a:p>
  </c:txPr>
  <c:externalData r:id="rId1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0.55055249899306824"/>
          <c:y val="0.39956101978480779"/>
          <c:w val="0.41804976823190998"/>
          <c:h val="0.45062507484738346"/>
        </c:manualLayout>
      </c:layout>
      <c:pie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Структура ВРП (%)</c:v>
                </c:pt>
              </c:strCache>
            </c:strRef>
          </c:tx>
          <c:explosion val="7"/>
          <c:dPt>
            <c:idx val="0"/>
            <c:bubble3D val="0"/>
            <c:spPr>
              <a:solidFill>
                <a:schemeClr val="accent2"/>
              </a:solidFill>
            </c:spPr>
          </c:dPt>
          <c:dPt>
            <c:idx val="1"/>
            <c:bubble3D val="0"/>
            <c:spPr>
              <a:solidFill>
                <a:schemeClr val="accent1"/>
              </a:solidFill>
            </c:spPr>
          </c:dPt>
          <c:dLbls>
            <c:dLbl>
              <c:idx val="0"/>
              <c:layout>
                <c:manualLayout>
                  <c:x val="-6.7033891659096914E-2"/>
                  <c:y val="9.6955859918003956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1"/>
              <c:layout>
                <c:manualLayout>
                  <c:x val="-6.0918639758981187E-2"/>
                  <c:y val="-6.0169974338894594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2"/>
              <c:layout>
                <c:manualLayout>
                  <c:x val="3.6006620179457181E-2"/>
                  <c:y val="-8.1281619115491199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6"/>
              <c:layout>
                <c:manualLayout>
                  <c:x val="1.7587588307181583E-2"/>
                  <c:y val="2.8047188523768411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7"/>
              <c:layout>
                <c:manualLayout>
                  <c:x val="5.1615180012678325E-3"/>
                  <c:y val="9.8241116840676237E-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9"/>
              <c:layout>
                <c:manualLayout>
                  <c:x val="1.7411954227308075E-2"/>
                  <c:y val="-5.8230318582488056E-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Лист1!$A$2:$A$11</c:f>
              <c:strCache>
                <c:ptCount val="10"/>
                <c:pt idx="1">
                  <c:v>Сельское хоз-во</c:v>
                </c:pt>
                <c:pt idx="2">
                  <c:v>Предоставление  социальных и персональных услуг</c:v>
                </c:pt>
                <c:pt idx="3">
                  <c:v>Операции с недвижимым имуществом</c:v>
                </c:pt>
                <c:pt idx="4">
                  <c:v>Пр-во и распределение электроэнергии</c:v>
                </c:pt>
                <c:pt idx="5">
                  <c:v>Образование</c:v>
                </c:pt>
                <c:pt idx="6">
                  <c:v>Гос. управление и обеспечение военной безопасности </c:v>
                </c:pt>
                <c:pt idx="7">
                  <c:v>Оптовая и розничная торговля</c:v>
                </c:pt>
                <c:pt idx="8">
                  <c:v>Здравоохранение</c:v>
                </c:pt>
                <c:pt idx="9">
                  <c:v>Другие</c:v>
                </c:pt>
              </c:strCache>
            </c:strRef>
          </c:cat>
          <c:val>
            <c:numRef>
              <c:f>Лист1!$B$2:$B$11</c:f>
              <c:numCache>
                <c:formatCode>General</c:formatCode>
                <c:ptCount val="10"/>
                <c:pt idx="1">
                  <c:v>21</c:v>
                </c:pt>
                <c:pt idx="2">
                  <c:v>16.8</c:v>
                </c:pt>
                <c:pt idx="3">
                  <c:v>12.4</c:v>
                </c:pt>
                <c:pt idx="4">
                  <c:v>7.3</c:v>
                </c:pt>
                <c:pt idx="5">
                  <c:v>7.2</c:v>
                </c:pt>
                <c:pt idx="6">
                  <c:v>4.4000000000000004</c:v>
                </c:pt>
                <c:pt idx="7">
                  <c:v>3.8</c:v>
                </c:pt>
                <c:pt idx="8">
                  <c:v>3.1</c:v>
                </c:pt>
                <c:pt idx="9">
                  <c:v>1.7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0"/>
        </c:dLbls>
        <c:firstSliceAng val="0"/>
      </c:pieChart>
    </c:plotArea>
    <c:legend>
      <c:legendPos val="r"/>
      <c:legendEntry>
        <c:idx val="0"/>
        <c:delete val="1"/>
      </c:legendEntry>
      <c:legendEntry>
        <c:idx val="5"/>
        <c:txPr>
          <a:bodyPr/>
          <a:lstStyle/>
          <a:p>
            <a:pPr>
              <a:defRPr sz="1200" spc="-100" baseline="0">
                <a:latin typeface="Times New Roman" pitchFamily="18" charset="0"/>
              </a:defRPr>
            </a:pPr>
            <a:endParaRPr lang="ru-RU"/>
          </a:p>
        </c:txPr>
      </c:legendEntry>
      <c:layout>
        <c:manualLayout>
          <c:xMode val="edge"/>
          <c:yMode val="edge"/>
          <c:x val="2.3437591901553426E-2"/>
          <c:y val="8.8369070825211185E-2"/>
          <c:w val="0.54241628561215749"/>
          <c:h val="0.91163092917478883"/>
        </c:manualLayout>
      </c:layout>
      <c:overlay val="1"/>
      <c:txPr>
        <a:bodyPr/>
        <a:lstStyle/>
        <a:p>
          <a:pPr>
            <a:defRPr sz="1200" baseline="0">
              <a:latin typeface="Times New Roman" pitchFamily="18" charset="0"/>
            </a:defRPr>
          </a:pPr>
          <a:endParaRPr lang="ru-RU"/>
        </a:p>
      </c:txPr>
    </c:legend>
    <c:plotVisOnly val="1"/>
    <c:dispBlanksAs val="zero"/>
    <c:showDLblsOverMax val="0"/>
  </c:chart>
  <c:txPr>
    <a:bodyPr/>
    <a:lstStyle/>
    <a:p>
      <a:pPr>
        <a:defRPr sz="1800">
          <a:solidFill>
            <a:schemeClr val="tx1"/>
          </a:solidFill>
        </a:defRPr>
      </a:pPr>
      <a:endParaRPr lang="ru-RU"/>
    </a:p>
  </c:txPr>
  <c:externalData r:id="rId1">
    <c:autoUpdate val="0"/>
  </c:externalData>
  <c:userShapes r:id="rId2"/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/>
          <a:lstStyle/>
          <a:p>
            <a:pPr>
              <a:defRPr/>
            </a:pPr>
            <a:r>
              <a:rPr lang="ru-RU" dirty="0"/>
              <a:t>Занято работников, %</a:t>
            </a:r>
          </a:p>
        </c:rich>
      </c:tx>
      <c:layout>
        <c:manualLayout>
          <c:xMode val="edge"/>
          <c:yMode val="edge"/>
          <c:x val="5.4052802223251498E-2"/>
          <c:y val="2.8780449122148166E-2"/>
        </c:manualLayout>
      </c:layout>
      <c:overlay val="0"/>
    </c:title>
    <c:autoTitleDeleted val="0"/>
    <c:plotArea>
      <c:layout>
        <c:manualLayout>
          <c:layoutTarget val="inner"/>
          <c:xMode val="edge"/>
          <c:yMode val="edge"/>
          <c:x val="5.400984251968504E-2"/>
          <c:y val="0.30150000000000032"/>
          <c:w val="0.32400000000000045"/>
          <c:h val="0.48600000000000032"/>
        </c:manualLayout>
      </c:layout>
      <c:pie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Занято работников</c:v>
                </c:pt>
              </c:strCache>
            </c:strRef>
          </c:tx>
          <c:explosion val="7"/>
          <c:dPt>
            <c:idx val="0"/>
            <c:bubble3D val="0"/>
            <c:explosion val="25"/>
          </c:dPt>
          <c:dLbls>
            <c:dLbl>
              <c:idx val="0"/>
              <c:layout/>
              <c:tx>
                <c:rich>
                  <a:bodyPr/>
                  <a:lstStyle/>
                  <a:p>
                    <a:r>
                      <a:rPr lang="ru-RU" dirty="0" smtClean="0"/>
                      <a:t>73,2%</a:t>
                    </a:r>
                    <a:endParaRPr lang="en-US" dirty="0"/>
                  </a:p>
                </c:rich>
              </c:tx>
              <c:dLblPos val="ctr"/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1"/>
              <c:layout/>
              <c:tx>
                <c:rich>
                  <a:bodyPr/>
                  <a:lstStyle/>
                  <a:p>
                    <a:r>
                      <a:rPr lang="ru-RU" dirty="0" smtClean="0"/>
                      <a:t>26,7 %</a:t>
                    </a:r>
                    <a:endParaRPr lang="en-US" dirty="0"/>
                  </a:p>
                </c:rich>
              </c:tx>
              <c:dLblPos val="ctr"/>
              <c:showLegendKey val="0"/>
              <c:showVal val="1"/>
              <c:showCatName val="0"/>
              <c:showSerName val="0"/>
              <c:showPercent val="0"/>
              <c:showBubbleSize val="0"/>
            </c:dLbl>
            <c:dLblPos val="ctr"/>
            <c:showLegendKey val="0"/>
            <c:showVal val="1"/>
            <c:showCatName val="0"/>
            <c:showSerName val="0"/>
            <c:showPercent val="0"/>
            <c:showBubbleSize val="0"/>
            <c:showLeaderLines val="1"/>
          </c:dLbls>
          <c:cat>
            <c:strRef>
              <c:f>Лист1!$A$2:$A$3</c:f>
              <c:strCache>
                <c:ptCount val="2"/>
                <c:pt idx="0">
                  <c:v>Занято у субъектов МП</c:v>
                </c:pt>
                <c:pt idx="1">
                  <c:v>Занято на крупных и средних предпритиях</c:v>
                </c:pt>
              </c:strCache>
            </c:strRef>
          </c:cat>
          <c:val>
            <c:numRef>
              <c:f>Лист1!$B$2:$B$3</c:f>
              <c:numCache>
                <c:formatCode>General</c:formatCode>
                <c:ptCount val="2"/>
                <c:pt idx="0">
                  <c:v>73.239999999999995</c:v>
                </c:pt>
                <c:pt idx="1">
                  <c:v>26.76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</c:pieChart>
    </c:plotArea>
    <c:legend>
      <c:legendPos val="r"/>
      <c:layout>
        <c:manualLayout>
          <c:xMode val="edge"/>
          <c:yMode val="edge"/>
          <c:x val="0.52731032966428937"/>
          <c:y val="0.21392723691828511"/>
          <c:w val="0.33873825726535317"/>
          <c:h val="0.55313563599204452"/>
        </c:manualLayout>
      </c:layout>
      <c:overlay val="0"/>
      <c:txPr>
        <a:bodyPr/>
        <a:lstStyle/>
        <a:p>
          <a:pPr>
            <a:defRPr sz="1400" baseline="0"/>
          </a:pPr>
          <a:endParaRPr lang="ru-RU"/>
        </a:p>
      </c:txPr>
    </c:legend>
    <c:plotVisOnly val="1"/>
    <c:dispBlanksAs val="zero"/>
    <c:showDLblsOverMax val="0"/>
  </c:chart>
  <c:txPr>
    <a:bodyPr/>
    <a:lstStyle/>
    <a:p>
      <a:pPr>
        <a:defRPr sz="1800" b="1">
          <a:solidFill>
            <a:schemeClr val="tx1"/>
          </a:solidFill>
        </a:defRPr>
      </a:pPr>
      <a:endParaRPr lang="ru-RU"/>
    </a:p>
  </c:txPr>
  <c:externalData r:id="rId1">
    <c:autoUpdate val="0"/>
  </c:externalData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view3D>
      <c:rotX val="15"/>
      <c:rotY val="20"/>
      <c:depthPercent val="100"/>
      <c:rAngAx val="0"/>
      <c:perspective val="30"/>
    </c:view3D>
    <c:floor>
      <c:thickness val="0"/>
    </c:floor>
    <c:sideWall>
      <c:thickness val="0"/>
      <c:spPr>
        <a:solidFill>
          <a:srgbClr val="FFFFFF"/>
        </a:solidFill>
        <a:ln w="3175">
          <a:solidFill>
            <a:srgbClr val="808080"/>
          </a:solidFill>
          <a:prstDash val="solid"/>
        </a:ln>
      </c:spPr>
    </c:sideWall>
    <c:backWall>
      <c:thickness val="0"/>
      <c:spPr>
        <a:solidFill>
          <a:srgbClr val="FFFFFF"/>
        </a:solidFill>
        <a:ln w="3175">
          <a:solidFill>
            <a:srgbClr val="808080"/>
          </a:solidFill>
          <a:prstDash val="solid"/>
        </a:ln>
      </c:spPr>
    </c:backWall>
    <c:plotArea>
      <c:layout>
        <c:manualLayout>
          <c:layoutTarget val="inner"/>
          <c:xMode val="edge"/>
          <c:yMode val="edge"/>
          <c:x val="3.0470914127423913E-2"/>
          <c:y val="4.1509433962264149E-2"/>
          <c:w val="0.9445983379501387"/>
          <c:h val="0.70188679245283014"/>
        </c:manualLayout>
      </c:layout>
      <c:bar3DChart>
        <c:barDir val="col"/>
        <c:grouping val="percentStacked"/>
        <c:varyColors val="0"/>
        <c:ser>
          <c:idx val="0"/>
          <c:order val="0"/>
          <c:tx>
            <c:strRef>
              <c:f>диаграмма!$A$4</c:f>
              <c:strCache>
                <c:ptCount val="1"/>
                <c:pt idx="0">
                  <c:v>Коммерческие</c:v>
                </c:pt>
              </c:strCache>
            </c:strRef>
          </c:tx>
          <c:spPr>
            <a:solidFill>
              <a:srgbClr val="FFCC00"/>
            </a:solidFill>
            <a:ln w="15706">
              <a:solidFill>
                <a:srgbClr val="000000"/>
              </a:solidFill>
              <a:prstDash val="solid"/>
            </a:ln>
          </c:spPr>
          <c:invertIfNegative val="0"/>
          <c:dLbls>
            <c:spPr>
              <a:noFill/>
              <a:ln w="31412">
                <a:noFill/>
              </a:ln>
            </c:spPr>
            <c:txPr>
              <a:bodyPr/>
              <a:lstStyle/>
              <a:p>
                <a:pPr>
                  <a:defRPr sz="1175" b="0" i="0" u="none" strike="noStrike" baseline="0">
                    <a:solidFill>
                      <a:srgbClr val="000000"/>
                    </a:solidFill>
                    <a:latin typeface="Arial Cyr"/>
                    <a:ea typeface="Arial Cyr"/>
                    <a:cs typeface="Arial Cyr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numRef>
              <c:f>диаграмма!$B$3:$C$3</c:f>
              <c:numCache>
                <c:formatCode>General</c:formatCode>
                <c:ptCount val="2"/>
                <c:pt idx="0">
                  <c:v>2021</c:v>
                </c:pt>
                <c:pt idx="1">
                  <c:v>2024</c:v>
                </c:pt>
              </c:numCache>
            </c:numRef>
          </c:cat>
          <c:val>
            <c:numRef>
              <c:f>диаграмма!$B$4:$C$4</c:f>
              <c:numCache>
                <c:formatCode>General</c:formatCode>
                <c:ptCount val="2"/>
                <c:pt idx="0">
                  <c:v>690.6</c:v>
                </c:pt>
                <c:pt idx="1">
                  <c:v>1000</c:v>
                </c:pt>
              </c:numCache>
            </c:numRef>
          </c:val>
        </c:ser>
        <c:ser>
          <c:idx val="1"/>
          <c:order val="1"/>
          <c:tx>
            <c:strRef>
              <c:f>диаграмма!$A$5</c:f>
              <c:strCache>
                <c:ptCount val="1"/>
                <c:pt idx="0">
                  <c:v>Ленобл</c:v>
                </c:pt>
              </c:strCache>
            </c:strRef>
          </c:tx>
          <c:spPr>
            <a:solidFill>
              <a:srgbClr val="C0C0C0"/>
            </a:solidFill>
            <a:ln w="15706">
              <a:solidFill>
                <a:srgbClr val="000000"/>
              </a:solidFill>
              <a:prstDash val="solid"/>
            </a:ln>
          </c:spPr>
          <c:invertIfNegative val="0"/>
          <c:dLbls>
            <c:spPr>
              <a:noFill/>
              <a:ln w="31412">
                <a:noFill/>
              </a:ln>
            </c:spPr>
            <c:txPr>
              <a:bodyPr/>
              <a:lstStyle/>
              <a:p>
                <a:pPr>
                  <a:defRPr sz="1175" b="0" i="0" u="none" strike="noStrike" baseline="0">
                    <a:solidFill>
                      <a:srgbClr val="000000"/>
                    </a:solidFill>
                    <a:latin typeface="Arial Cyr"/>
                    <a:ea typeface="Arial Cyr"/>
                    <a:cs typeface="Arial Cyr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numRef>
              <c:f>диаграмма!$B$3:$C$3</c:f>
              <c:numCache>
                <c:formatCode>General</c:formatCode>
                <c:ptCount val="2"/>
                <c:pt idx="0">
                  <c:v>2021</c:v>
                </c:pt>
                <c:pt idx="1">
                  <c:v>2024</c:v>
                </c:pt>
              </c:numCache>
            </c:numRef>
          </c:cat>
          <c:val>
            <c:numRef>
              <c:f>диаграмма!$B$5:$C$5</c:f>
              <c:numCache>
                <c:formatCode>General</c:formatCode>
                <c:ptCount val="2"/>
                <c:pt idx="0">
                  <c:v>1043</c:v>
                </c:pt>
                <c:pt idx="1">
                  <c:v>1000</c:v>
                </c:pt>
              </c:numCache>
            </c:numRef>
          </c:val>
        </c:ser>
        <c:ser>
          <c:idx val="2"/>
          <c:order val="2"/>
          <c:tx>
            <c:strRef>
              <c:f>диаграмма!$A$6</c:f>
              <c:strCache>
                <c:ptCount val="1"/>
                <c:pt idx="0">
                  <c:v>МО</c:v>
                </c:pt>
              </c:strCache>
            </c:strRef>
          </c:tx>
          <c:spPr>
            <a:solidFill>
              <a:srgbClr val="99CCFF"/>
            </a:solidFill>
            <a:ln w="15706">
              <a:solidFill>
                <a:srgbClr val="000000"/>
              </a:solidFill>
              <a:prstDash val="solid"/>
            </a:ln>
          </c:spPr>
          <c:invertIfNegative val="0"/>
          <c:dLbls>
            <c:spPr>
              <a:noFill/>
              <a:ln w="31412">
                <a:noFill/>
              </a:ln>
            </c:spPr>
            <c:txPr>
              <a:bodyPr/>
              <a:lstStyle/>
              <a:p>
                <a:pPr>
                  <a:defRPr sz="1175" b="0" i="0" u="none" strike="noStrike" baseline="0">
                    <a:solidFill>
                      <a:srgbClr val="000000"/>
                    </a:solidFill>
                    <a:latin typeface="Arial Cyr"/>
                    <a:ea typeface="Arial Cyr"/>
                    <a:cs typeface="Arial Cyr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numRef>
              <c:f>диаграмма!$B$3:$C$3</c:f>
              <c:numCache>
                <c:formatCode>General</c:formatCode>
                <c:ptCount val="2"/>
                <c:pt idx="0">
                  <c:v>2021</c:v>
                </c:pt>
                <c:pt idx="1">
                  <c:v>2024</c:v>
                </c:pt>
              </c:numCache>
            </c:numRef>
          </c:cat>
          <c:val>
            <c:numRef>
              <c:f>диаграмма!$B$6:$C$6</c:f>
              <c:numCache>
                <c:formatCode>General</c:formatCode>
                <c:ptCount val="2"/>
                <c:pt idx="0">
                  <c:v>959</c:v>
                </c:pt>
                <c:pt idx="1">
                  <c:v>959</c:v>
                </c:pt>
              </c:numCache>
            </c:numRef>
          </c:val>
        </c:ser>
        <c:dLbls>
          <c:showLegendKey val="0"/>
          <c:showVal val="1"/>
          <c:showCatName val="0"/>
          <c:showSerName val="0"/>
          <c:showPercent val="0"/>
          <c:showBubbleSize val="0"/>
        </c:dLbls>
        <c:gapWidth val="150"/>
        <c:shape val="cylinder"/>
        <c:axId val="64142848"/>
        <c:axId val="47098688"/>
        <c:axId val="0"/>
      </c:bar3DChart>
      <c:catAx>
        <c:axId val="64142848"/>
        <c:scaling>
          <c:orientation val="minMax"/>
        </c:scaling>
        <c:delete val="1"/>
        <c:axPos val="b"/>
        <c:numFmt formatCode="General" sourceLinked="1"/>
        <c:majorTickMark val="out"/>
        <c:minorTickMark val="none"/>
        <c:tickLblPos val="nextTo"/>
        <c:crossAx val="47098688"/>
        <c:crosses val="autoZero"/>
        <c:auto val="1"/>
        <c:lblAlgn val="ctr"/>
        <c:lblOffset val="100"/>
        <c:tickLblSkip val="1"/>
        <c:tickMarkSkip val="1"/>
        <c:noMultiLvlLbl val="0"/>
      </c:catAx>
      <c:valAx>
        <c:axId val="47098688"/>
        <c:scaling>
          <c:orientation val="minMax"/>
        </c:scaling>
        <c:delete val="1"/>
        <c:axPos val="l"/>
        <c:majorGridlines>
          <c:spPr>
            <a:ln w="3927">
              <a:solidFill>
                <a:srgbClr val="000000"/>
              </a:solidFill>
              <a:prstDash val="solid"/>
            </a:ln>
          </c:spPr>
        </c:majorGridlines>
        <c:numFmt formatCode="0%" sourceLinked="1"/>
        <c:majorTickMark val="out"/>
        <c:minorTickMark val="none"/>
        <c:tickLblPos val="none"/>
        <c:crossAx val="64142848"/>
        <c:crosses val="autoZero"/>
        <c:crossBetween val="between"/>
      </c:valAx>
      <c:spPr>
        <a:noFill/>
        <a:ln w="31412">
          <a:noFill/>
        </a:ln>
      </c:spPr>
    </c:plotArea>
    <c:legend>
      <c:legendPos val="b"/>
      <c:layout>
        <c:manualLayout>
          <c:xMode val="edge"/>
          <c:yMode val="edge"/>
          <c:x val="5.8107894143754404E-2"/>
          <c:y val="0.83198104041647569"/>
          <c:w val="0.92840050067216839"/>
          <c:h val="0.14297731246211193"/>
        </c:manualLayout>
      </c:layout>
      <c:overlay val="0"/>
      <c:spPr>
        <a:solidFill>
          <a:srgbClr val="FFFFFF"/>
        </a:solidFill>
        <a:ln w="3927">
          <a:solidFill>
            <a:srgbClr val="000000"/>
          </a:solidFill>
          <a:prstDash val="solid"/>
        </a:ln>
      </c:spPr>
      <c:txPr>
        <a:bodyPr/>
        <a:lstStyle/>
        <a:p>
          <a:pPr>
            <a:defRPr sz="2000" b="0" i="0" u="none" strike="noStrike" baseline="0">
              <a:solidFill>
                <a:srgbClr val="000000"/>
              </a:solidFill>
              <a:latin typeface="Arial Cyr"/>
              <a:ea typeface="Arial Cyr"/>
              <a:cs typeface="Arial Cyr"/>
            </a:defRPr>
          </a:pPr>
          <a:endParaRPr lang="ru-RU"/>
        </a:p>
      </c:txPr>
    </c:legend>
    <c:plotVisOnly val="1"/>
    <c:dispBlanksAs val="gap"/>
    <c:showDLblsOverMax val="0"/>
  </c:chart>
  <c:spPr>
    <a:solidFill>
      <a:srgbClr val="FFFFFF"/>
    </a:solidFill>
    <a:ln w="3927">
      <a:solidFill>
        <a:srgbClr val="000000"/>
      </a:solidFill>
      <a:prstDash val="solid"/>
    </a:ln>
  </c:spPr>
  <c:txPr>
    <a:bodyPr/>
    <a:lstStyle/>
    <a:p>
      <a:pPr>
        <a:defRPr sz="1175" b="0" i="0" u="none" strike="noStrike" baseline="0">
          <a:solidFill>
            <a:srgbClr val="000000"/>
          </a:solidFill>
          <a:latin typeface="Arial Cyr"/>
          <a:ea typeface="Arial Cyr"/>
          <a:cs typeface="Arial Cyr"/>
        </a:defRPr>
      </a:pPr>
      <a:endParaRPr lang="ru-RU"/>
    </a:p>
  </c:txPr>
  <c:externalData r:id="rId1">
    <c:autoUpdate val="0"/>
  </c:externalData>
</c:chartSpace>
</file>

<file path=ppt/charts/chart5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/>
          <a:lstStyle/>
          <a:p>
            <a:pPr>
              <a:defRPr/>
            </a:pPr>
            <a:r>
              <a:rPr lang="ru-RU" dirty="0"/>
              <a:t> </a:t>
            </a:r>
            <a:r>
              <a:rPr lang="ru-RU" dirty="0" smtClean="0">
                <a:solidFill>
                  <a:srgbClr val="4B731F"/>
                </a:solidFill>
              </a:rPr>
              <a:t>СМП, </a:t>
            </a:r>
            <a:r>
              <a:rPr lang="ru-RU" dirty="0">
                <a:solidFill>
                  <a:srgbClr val="4B731F"/>
                </a:solidFill>
              </a:rPr>
              <a:t>единиц</a:t>
            </a:r>
          </a:p>
        </c:rich>
      </c:tx>
      <c:layout>
        <c:manualLayout>
          <c:xMode val="edge"/>
          <c:yMode val="edge"/>
          <c:x val="0.2654204564272733"/>
          <c:y val="9.6039899929894146E-2"/>
        </c:manualLayout>
      </c:layout>
      <c:overlay val="0"/>
    </c:title>
    <c:autoTitleDeleted val="0"/>
    <c:plotArea>
      <c:layout>
        <c:manualLayout>
          <c:layoutTarget val="inner"/>
          <c:xMode val="edge"/>
          <c:yMode val="edge"/>
          <c:x val="1.268150719213707E-2"/>
          <c:y val="0.24195066337162424"/>
          <c:w val="0.93025171044324628"/>
          <c:h val="0.74037037037037046"/>
        </c:manualLayout>
      </c:layout>
      <c:lineChart>
        <c:grouping val="stacke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Ряд 1</c:v>
                </c:pt>
              </c:strCache>
            </c:strRef>
          </c:tx>
          <c:spPr>
            <a:ln w="63500"/>
          </c:spPr>
          <c:cat>
            <c:numRef>
              <c:f>Лист1!$A$2:$A$4</c:f>
              <c:numCache>
                <c:formatCode>General</c:formatCode>
                <c:ptCount val="3"/>
                <c:pt idx="0">
                  <c:v>2021</c:v>
                </c:pt>
                <c:pt idx="1">
                  <c:v>2022</c:v>
                </c:pt>
                <c:pt idx="2">
                  <c:v>2023</c:v>
                </c:pt>
              </c:numCache>
            </c:numRef>
          </c:cat>
          <c:val>
            <c:numRef>
              <c:f>Лист1!$B$2:$B$4</c:f>
              <c:numCache>
                <c:formatCode>General</c:formatCode>
                <c:ptCount val="3"/>
                <c:pt idx="0">
                  <c:v>2173</c:v>
                </c:pt>
                <c:pt idx="1">
                  <c:v>2390</c:v>
                </c:pt>
                <c:pt idx="2">
                  <c:v>2630</c:v>
                </c:pt>
              </c:numCache>
            </c:numRef>
          </c:val>
          <c:smooth val="0"/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64141312"/>
        <c:axId val="62932096"/>
      </c:lineChart>
      <c:catAx>
        <c:axId val="64141312"/>
        <c:scaling>
          <c:orientation val="minMax"/>
        </c:scaling>
        <c:delete val="1"/>
        <c:axPos val="b"/>
        <c:numFmt formatCode="General" sourceLinked="1"/>
        <c:majorTickMark val="out"/>
        <c:minorTickMark val="none"/>
        <c:tickLblPos val="none"/>
        <c:crossAx val="62932096"/>
        <c:crosses val="autoZero"/>
        <c:auto val="1"/>
        <c:lblAlgn val="ctr"/>
        <c:lblOffset val="100"/>
        <c:noMultiLvlLbl val="0"/>
      </c:catAx>
      <c:valAx>
        <c:axId val="62932096"/>
        <c:scaling>
          <c:orientation val="minMax"/>
        </c:scaling>
        <c:delete val="1"/>
        <c:axPos val="l"/>
        <c:majorGridlines>
          <c:spPr>
            <a:effectLst>
              <a:outerShdw blurRad="50800" dist="50800" dir="5400000" algn="ctr" rotWithShape="0">
                <a:schemeClr val="bg1"/>
              </a:outerShdw>
            </a:effectLst>
          </c:spPr>
        </c:majorGridlines>
        <c:numFmt formatCode="General" sourceLinked="1"/>
        <c:majorTickMark val="out"/>
        <c:minorTickMark val="none"/>
        <c:tickLblPos val="none"/>
        <c:crossAx val="64141312"/>
        <c:crosses val="autoZero"/>
        <c:crossBetween val="between"/>
      </c:valAx>
      <c:spPr>
        <a:noFill/>
      </c:spPr>
    </c:plotArea>
    <c:plotVisOnly val="1"/>
    <c:dispBlanksAs val="zero"/>
    <c:showDLblsOverMax val="0"/>
  </c:chart>
  <c:txPr>
    <a:bodyPr/>
    <a:lstStyle/>
    <a:p>
      <a:pPr>
        <a:defRPr sz="1800">
          <a:solidFill>
            <a:schemeClr val="tx1"/>
          </a:solidFill>
        </a:defRPr>
      </a:pPr>
      <a:endParaRPr lang="ru-RU"/>
    </a:p>
  </c:txPr>
  <c:externalData r:id="rId1">
    <c:autoUpdate val="0"/>
  </c:externalData>
</c:chartSpace>
</file>

<file path=ppt/charts/chart6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31"/>
    </mc:Choice>
    <mc:Fallback>
      <c:style val="31"/>
    </mc:Fallback>
  </mc:AlternateContent>
  <c:chart>
    <c:autoTitleDeleted val="1"/>
    <c:view3D>
      <c:rotX val="0"/>
      <c:rotY val="0"/>
      <c:rAngAx val="0"/>
      <c:perspective val="30"/>
    </c:view3D>
    <c:floor>
      <c:thickness val="0"/>
    </c:floor>
    <c:sideWall>
      <c:thickness val="0"/>
      <c:spPr>
        <a:noFill/>
        <a:ln w="25400">
          <a:noFill/>
        </a:ln>
      </c:spPr>
    </c:sideWall>
    <c:backWall>
      <c:thickness val="0"/>
      <c:spPr>
        <a:noFill/>
        <a:ln w="25400">
          <a:noFill/>
        </a:ln>
      </c:spPr>
    </c:backWall>
    <c:plotArea>
      <c:layout>
        <c:manualLayout>
          <c:layoutTarget val="inner"/>
          <c:xMode val="edge"/>
          <c:yMode val="edge"/>
          <c:x val="0"/>
          <c:y val="0.20816476366357617"/>
          <c:w val="0.92148360327113421"/>
          <c:h val="0.5939230022659957"/>
        </c:manualLayout>
      </c:layout>
      <c:bar3DChart>
        <c:barDir val="col"/>
        <c:grouping val="clustere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местный бюджет</c:v>
                </c:pt>
              </c:strCache>
            </c:strRef>
          </c:tx>
          <c:spPr>
            <a:solidFill>
              <a:srgbClr val="FFC000"/>
            </a:solidFill>
            <a:scene3d>
              <a:camera prst="orthographicFront"/>
              <a:lightRig rig="flat" dir="t">
                <a:rot lat="0" lon="0" rev="20040000"/>
              </a:lightRig>
            </a:scene3d>
            <a:sp3d prstMaterial="softEdge">
              <a:bevelT w="25400" h="38100" prst="coolSlant"/>
              <a:contourClr>
                <a:srgbClr val="000000"/>
              </a:contourClr>
            </a:sp3d>
          </c:spPr>
          <c:invertIfNegative val="0"/>
          <c:dPt>
            <c:idx val="2"/>
            <c:invertIfNegative val="0"/>
            <c:bubble3D val="0"/>
            <c:spPr>
              <a:solidFill>
                <a:srgbClr val="FFC000"/>
              </a:solidFill>
              <a:scene3d>
                <a:camera prst="orthographicFront"/>
                <a:lightRig rig="flat" dir="t">
                  <a:rot lat="0" lon="0" rev="20040000"/>
                </a:lightRig>
              </a:scene3d>
              <a:sp3d prstMaterial="softEdge">
                <a:bevelT w="25400" h="38100" prst="coolSlant"/>
                <a:contourClr>
                  <a:srgbClr val="000000"/>
                </a:contourClr>
              </a:sp3d>
            </c:spPr>
          </c:dPt>
          <c:dPt>
            <c:idx val="3"/>
            <c:invertIfNegative val="0"/>
            <c:bubble3D val="0"/>
            <c:spPr>
              <a:solidFill>
                <a:schemeClr val="accent1"/>
              </a:solidFill>
              <a:scene3d>
                <a:camera prst="orthographicFront"/>
                <a:lightRig rig="flat" dir="t">
                  <a:rot lat="0" lon="0" rev="20040000"/>
                </a:lightRig>
              </a:scene3d>
              <a:sp3d prstMaterial="softEdge">
                <a:bevelT w="25400" h="38100" prst="coolSlant"/>
                <a:contourClr>
                  <a:srgbClr val="000000"/>
                </a:contourClr>
              </a:sp3d>
            </c:spPr>
          </c:dPt>
          <c:dLbls>
            <c:dLbl>
              <c:idx val="0"/>
              <c:layout>
                <c:manualLayout>
                  <c:x val="9.5302429083335676E-3"/>
                  <c:y val="-3.6311324885470252E-2"/>
                </c:manualLayout>
              </c:layout>
              <c:tx>
                <c:rich>
                  <a:bodyPr/>
                  <a:lstStyle/>
                  <a:p>
                    <a:r>
                      <a:rPr lang="ru-RU" dirty="0" smtClean="0"/>
                      <a:t>120</a:t>
                    </a:r>
                    <a:endParaRPr lang="en-US" dirty="0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1"/>
              <c:layout>
                <c:manualLayout>
                  <c:x val="-1.0943435803981981E-2"/>
                  <c:y val="-3.7556284595829235E-2"/>
                </c:manualLayout>
              </c:layout>
              <c:tx>
                <c:rich>
                  <a:bodyPr/>
                  <a:lstStyle/>
                  <a:p>
                    <a:r>
                      <a:rPr lang="ru-RU" dirty="0" smtClean="0"/>
                      <a:t>125</a:t>
                    </a:r>
                    <a:endParaRPr lang="en-US" dirty="0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2"/>
              <c:layout>
                <c:manualLayout>
                  <c:x val="0"/>
                  <c:y val="-5.2113899109249399E-2"/>
                </c:manualLayout>
              </c:layout>
              <c:tx>
                <c:rich>
                  <a:bodyPr/>
                  <a:lstStyle/>
                  <a:p>
                    <a:r>
                      <a:rPr lang="ru-RU" dirty="0" smtClean="0"/>
                      <a:t>130</a:t>
                    </a:r>
                    <a:endParaRPr lang="en-US" dirty="0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3"/>
              <c:layout>
                <c:manualLayout>
                  <c:x val="2.6323774970277935E-3"/>
                  <c:y val="-2.0749328505982996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numRef>
              <c:f>Лист1!$A$2:$A$4</c:f>
              <c:numCache>
                <c:formatCode>General</c:formatCode>
                <c:ptCount val="3"/>
                <c:pt idx="0">
                  <c:v>2021</c:v>
                </c:pt>
                <c:pt idx="1">
                  <c:v>2022</c:v>
                </c:pt>
                <c:pt idx="2">
                  <c:v>2024</c:v>
                </c:pt>
              </c:numCache>
            </c:numRef>
          </c:cat>
          <c:val>
            <c:numRef>
              <c:f>Лист1!$B$2:$B$4</c:f>
              <c:numCache>
                <c:formatCode>General</c:formatCode>
                <c:ptCount val="3"/>
                <c:pt idx="0">
                  <c:v>112</c:v>
                </c:pt>
                <c:pt idx="1">
                  <c:v>123.2</c:v>
                </c:pt>
                <c:pt idx="2">
                  <c:v>135.5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58"/>
        <c:gapDepth val="211"/>
        <c:shape val="box"/>
        <c:axId val="64523776"/>
        <c:axId val="62934400"/>
        <c:axId val="0"/>
      </c:bar3DChart>
      <c:catAx>
        <c:axId val="64523776"/>
        <c:scaling>
          <c:orientation val="minMax"/>
        </c:scaling>
        <c:delete val="1"/>
        <c:axPos val="b"/>
        <c:numFmt formatCode="General" sourceLinked="1"/>
        <c:majorTickMark val="none"/>
        <c:minorTickMark val="none"/>
        <c:tickLblPos val="nextTo"/>
        <c:crossAx val="62934400"/>
        <c:crosses val="autoZero"/>
        <c:auto val="1"/>
        <c:lblAlgn val="ctr"/>
        <c:lblOffset val="100"/>
        <c:tickLblSkip val="1"/>
        <c:noMultiLvlLbl val="0"/>
      </c:catAx>
      <c:valAx>
        <c:axId val="62934400"/>
        <c:scaling>
          <c:orientation val="minMax"/>
        </c:scaling>
        <c:delete val="1"/>
        <c:axPos val="l"/>
        <c:numFmt formatCode="General" sourceLinked="1"/>
        <c:majorTickMark val="none"/>
        <c:minorTickMark val="none"/>
        <c:tickLblPos val="none"/>
        <c:crossAx val="64523776"/>
        <c:crosses val="autoZero"/>
        <c:crossBetween val="between"/>
      </c:valAx>
    </c:plotArea>
    <c:plotVisOnly val="1"/>
    <c:dispBlanksAs val="zero"/>
    <c:showDLblsOverMax val="0"/>
  </c:chart>
  <c:txPr>
    <a:bodyPr/>
    <a:lstStyle/>
    <a:p>
      <a:pPr>
        <a:defRPr sz="1800" baseline="0">
          <a:solidFill>
            <a:schemeClr val="tx1"/>
          </a:solidFill>
        </a:defRPr>
      </a:pPr>
      <a:endParaRPr lang="ru-RU"/>
    </a:p>
  </c:txPr>
  <c:externalData r:id="rId1">
    <c:autoUpdate val="0"/>
  </c:externalData>
</c:chartSpace>
</file>

<file path=ppt/charts/chart7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view3D>
      <c:rotX val="15"/>
      <c:rotY val="20"/>
      <c:rAngAx val="1"/>
    </c:view3D>
    <c:floor>
      <c:thickness val="0"/>
    </c:floor>
    <c:sideWall>
      <c:thickness val="0"/>
    </c:sideWall>
    <c:backWall>
      <c:thickness val="0"/>
    </c:backWall>
    <c:plotArea>
      <c:layout/>
      <c:bar3DChart>
        <c:barDir val="col"/>
        <c:grouping val="clustere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Динамика оборота розничной торговли</c:v>
                </c:pt>
              </c:strCache>
            </c:strRef>
          </c:tx>
          <c:invertIfNegative val="0"/>
          <c:dLbls>
            <c:dLbl>
              <c:idx val="0"/>
              <c:layout>
                <c:manualLayout>
                  <c:x val="2.102611874403984E-2"/>
                  <c:y val="-3.4967422476949041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1"/>
              <c:layout>
                <c:manualLayout>
                  <c:x val="1.1681177080022207E-2"/>
                  <c:y val="-4.1960906972338903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2"/>
              <c:layout>
                <c:manualLayout>
                  <c:x val="1.6353647912030988E-2"/>
                  <c:y val="-3.1470955563289438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3"/>
              <c:layout>
                <c:manualLayout>
                  <c:x val="3.03710604080576E-2"/>
                  <c:y val="-2.7973937981559324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numRef>
              <c:f>Лист1!$A$2:$A$5</c:f>
              <c:numCache>
                <c:formatCode>General</c:formatCode>
                <c:ptCount val="4"/>
                <c:pt idx="0">
                  <c:v>2021</c:v>
                </c:pt>
                <c:pt idx="1">
                  <c:v>2022</c:v>
                </c:pt>
                <c:pt idx="2">
                  <c:v>2023</c:v>
                </c:pt>
                <c:pt idx="3">
                  <c:v>2024</c:v>
                </c:pt>
              </c:numCache>
            </c:numRef>
          </c:cat>
          <c:val>
            <c:numRef>
              <c:f>Лист1!$B$2:$B$5</c:f>
              <c:numCache>
                <c:formatCode>General</c:formatCode>
                <c:ptCount val="4"/>
                <c:pt idx="0">
                  <c:v>11.5</c:v>
                </c:pt>
                <c:pt idx="1">
                  <c:v>23.7</c:v>
                </c:pt>
                <c:pt idx="2">
                  <c:v>27.9</c:v>
                </c:pt>
                <c:pt idx="3">
                  <c:v>30.1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shape val="box"/>
        <c:axId val="157030912"/>
        <c:axId val="157102592"/>
        <c:axId val="0"/>
      </c:bar3DChart>
      <c:catAx>
        <c:axId val="157030912"/>
        <c:scaling>
          <c:orientation val="minMax"/>
        </c:scaling>
        <c:delete val="1"/>
        <c:axPos val="b"/>
        <c:numFmt formatCode="General" sourceLinked="1"/>
        <c:majorTickMark val="out"/>
        <c:minorTickMark val="none"/>
        <c:tickLblPos val="nextTo"/>
        <c:crossAx val="157102592"/>
        <c:crosses val="autoZero"/>
        <c:auto val="1"/>
        <c:lblAlgn val="ctr"/>
        <c:lblOffset val="100"/>
        <c:noMultiLvlLbl val="0"/>
      </c:catAx>
      <c:valAx>
        <c:axId val="157102592"/>
        <c:scaling>
          <c:orientation val="minMax"/>
        </c:scaling>
        <c:delete val="1"/>
        <c:axPos val="l"/>
        <c:majorGridlines/>
        <c:numFmt formatCode="General" sourceLinked="1"/>
        <c:majorTickMark val="out"/>
        <c:minorTickMark val="none"/>
        <c:tickLblPos val="none"/>
        <c:crossAx val="157030912"/>
        <c:crosses val="autoZero"/>
        <c:crossBetween val="between"/>
      </c:valAx>
    </c:plotArea>
    <c:plotVisOnly val="1"/>
    <c:dispBlanksAs val="gap"/>
    <c:showDLblsOverMax val="0"/>
  </c:chart>
  <c:txPr>
    <a:bodyPr/>
    <a:lstStyle/>
    <a:p>
      <a:pPr>
        <a:defRPr sz="1800">
          <a:solidFill>
            <a:schemeClr val="tx1"/>
          </a:solidFill>
        </a:defRPr>
      </a:pPr>
      <a:endParaRPr lang="ru-RU"/>
    </a:p>
  </c:txPr>
  <c:externalData r:id="rId1">
    <c:autoUpdate val="0"/>
  </c:externalData>
</c:chartSpace>
</file>

<file path=ppt/charts/chart8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/>
          <a:lstStyle/>
          <a:p>
            <a:pPr>
              <a:defRPr>
                <a:latin typeface="Times New Roman" pitchFamily="18" charset="0"/>
                <a:cs typeface="Times New Roman" pitchFamily="18" charset="0"/>
              </a:defRPr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Доходы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2025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год, тыс. руб. 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c:rich>
      </c:tx>
      <c:layout>
        <c:manualLayout>
          <c:xMode val="edge"/>
          <c:yMode val="edge"/>
          <c:x val="0.35389026993709777"/>
          <c:y val="2.5811913744735668E-2"/>
        </c:manualLayout>
      </c:layout>
      <c:overlay val="0"/>
    </c:title>
    <c:autoTitleDeleted val="0"/>
    <c:view3D>
      <c:rotX val="30"/>
      <c:rotY val="0"/>
      <c:rAngAx val="0"/>
      <c:perspective val="30"/>
    </c:view3D>
    <c:floor>
      <c:thickness val="0"/>
    </c:floor>
    <c:sideWall>
      <c:thickness val="0"/>
    </c:sideWall>
    <c:backWall>
      <c:thickness val="0"/>
    </c:backWall>
    <c:plotArea>
      <c:layout>
        <c:manualLayout>
          <c:layoutTarget val="inner"/>
          <c:xMode val="edge"/>
          <c:yMode val="edge"/>
          <c:x val="0.29576895811818227"/>
          <c:y val="0.13389475049135929"/>
          <c:w val="0.68475742218544444"/>
          <c:h val="0.86322106552357647"/>
        </c:manualLayout>
      </c:layout>
      <c:pie3D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Доходы 2017</c:v>
                </c:pt>
              </c:strCache>
            </c:strRef>
          </c:tx>
          <c:explosion val="31"/>
          <c:cat>
            <c:strRef>
              <c:f>Лист1!$A$2:$A$5</c:f>
              <c:strCache>
                <c:ptCount val="4"/>
                <c:pt idx="0">
                  <c:v>Платные консультации</c:v>
                </c:pt>
                <c:pt idx="1">
                  <c:v>Средства областного бюджета</c:v>
                </c:pt>
                <c:pt idx="2">
                  <c:v>Средства местного бюджета</c:v>
                </c:pt>
                <c:pt idx="3">
                  <c:v>Прочие</c:v>
                </c:pt>
              </c:strCache>
            </c:strRef>
          </c:cat>
          <c:val>
            <c:numRef>
              <c:f>Лист1!$B$2:$B$5</c:f>
              <c:numCache>
                <c:formatCode>General</c:formatCode>
                <c:ptCount val="4"/>
                <c:pt idx="0">
                  <c:v>600</c:v>
                </c:pt>
                <c:pt idx="1">
                  <c:v>769</c:v>
                </c:pt>
                <c:pt idx="2">
                  <c:v>959</c:v>
                </c:pt>
                <c:pt idx="3">
                  <c:v>360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</c:pie3DChart>
    </c:plotArea>
    <c:legend>
      <c:legendPos val="r"/>
      <c:layout>
        <c:manualLayout>
          <c:xMode val="edge"/>
          <c:yMode val="edge"/>
          <c:x val="3.3337823440810176E-2"/>
          <c:y val="0.14745683542510549"/>
          <c:w val="0.29104414047777466"/>
          <c:h val="0.75486659887167851"/>
        </c:manualLayout>
      </c:layout>
      <c:overlay val="0"/>
      <c:txPr>
        <a:bodyPr/>
        <a:lstStyle/>
        <a:p>
          <a:pPr>
            <a:defRPr>
              <a:latin typeface="Times New Roman" pitchFamily="18" charset="0"/>
              <a:cs typeface="Times New Roman" pitchFamily="18" charset="0"/>
            </a:defRPr>
          </a:pPr>
          <a:endParaRPr lang="ru-RU"/>
        </a:p>
      </c:txPr>
    </c:legend>
    <c:plotVisOnly val="1"/>
    <c:dispBlanksAs val="zero"/>
    <c:showDLblsOverMax val="0"/>
  </c:chart>
  <c:txPr>
    <a:bodyPr/>
    <a:lstStyle/>
    <a:p>
      <a:pPr>
        <a:defRPr sz="1800"/>
      </a:pPr>
      <a:endParaRPr lang="ru-RU"/>
    </a:p>
  </c:txPr>
  <c:externalData r:id="rId1">
    <c:autoUpdate val="0"/>
  </c:externalData>
</c:chartSpace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4">
  <dgm:title val=""/>
  <dgm:desc val=""/>
  <dgm:catLst>
    <dgm:cat type="colorful" pri="104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4"/>
      <a:schemeClr val="accent5"/>
    </dgm:fillClrLst>
    <dgm:linClrLst>
      <a:schemeClr val="accent4"/>
      <a:schemeClr val="accent5"/>
    </dgm:linClrLst>
    <dgm:effectClrLst/>
    <dgm:txLinClrLst/>
    <dgm:txFillClrLst/>
    <dgm:txEffectClrLst/>
  </dgm:styleLbl>
  <dgm:styleLbl name="ln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4">
        <a:alpha val="50000"/>
      </a:schemeClr>
      <a:schemeClr val="accent5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4">
        <a:tint val="50000"/>
      </a:schemeClr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4"/>
      <a:schemeClr val="accent5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4"/>
    </dgm:fillClrLst>
    <dgm:linClrLst meth="repeat">
      <a:schemeClr val="accent4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4">
        <a:tint val="9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4">
        <a:tint val="5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4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4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4">
        <a:tint val="50000"/>
        <a:alpha val="4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4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colorful4">
  <dgm:title val=""/>
  <dgm:desc val=""/>
  <dgm:catLst>
    <dgm:cat type="colorful" pri="104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4"/>
      <a:schemeClr val="accent5"/>
    </dgm:fillClrLst>
    <dgm:linClrLst>
      <a:schemeClr val="accent4"/>
      <a:schemeClr val="accent5"/>
    </dgm:linClrLst>
    <dgm:effectClrLst/>
    <dgm:txLinClrLst/>
    <dgm:txFillClrLst/>
    <dgm:txEffectClrLst/>
  </dgm:styleLbl>
  <dgm:styleLbl name="ln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4">
        <a:alpha val="50000"/>
      </a:schemeClr>
      <a:schemeClr val="accent5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4">
        <a:tint val="50000"/>
      </a:schemeClr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4"/>
      <a:schemeClr val="accent5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4"/>
    </dgm:fillClrLst>
    <dgm:linClrLst meth="repeat">
      <a:schemeClr val="accent4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4">
        <a:tint val="9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4">
        <a:tint val="5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4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4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4">
        <a:tint val="50000"/>
        <a:alpha val="4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4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0_3">
  <dgm:title val=""/>
  <dgm:desc val=""/>
  <dgm:catLst>
    <dgm:cat type="mainScheme" pri="10300"/>
  </dgm:catLst>
  <dgm:styleLbl name="node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lignNode1">
    <dgm:fillClrLst meth="repeat">
      <a:schemeClr val="dk2"/>
    </dgm:fillClrLst>
    <dgm:linClrLst meth="repeat">
      <a:schemeClr val="dk2"/>
    </dgm:linClrLst>
    <dgm:effectClrLst/>
    <dgm:txLinClrLst/>
    <dgm:txFillClrLst/>
    <dgm:txEffectClrLst/>
  </dgm:styleLbl>
  <dgm:styleLbl name="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ln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vennNode1">
    <dgm:fillClrLst meth="repeat">
      <a:schemeClr val="dk2">
        <a:alpha val="50000"/>
      </a:schemeClr>
    </dgm:fillClrLst>
    <dgm:linClrLst meth="repeat">
      <a:schemeClr val="lt2"/>
    </dgm:linClrLst>
    <dgm:effectClrLst/>
    <dgm:txLinClrLst/>
    <dgm:txFillClrLst/>
    <dgm:txEffectClrLst/>
  </dgm:styleLbl>
  <dgm:styleLbl name="node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fgImgPlace1">
    <dgm:fillClrLst meth="repeat">
      <a:schemeClr val="dk2">
        <a:tint val="50000"/>
      </a:schemeClr>
    </dgm:fillClrLst>
    <dgm:linClrLst meth="repeat">
      <a:schemeClr val="lt2"/>
    </dgm:linClrLst>
    <dgm:effectClrLst/>
    <dgm:txLinClrLst/>
    <dgm:txFillClrLst meth="repeat">
      <a:schemeClr val="lt2"/>
    </dgm:txFillClrLst>
    <dgm:txEffectClrLst/>
  </dgm:styleLbl>
  <dgm:styleLbl name="align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bg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callout">
    <dgm:fillClrLst meth="repeat">
      <a:schemeClr val="dk2"/>
    </dgm:fillClrLst>
    <dgm:linClrLst meth="repeat">
      <a:schemeClr val="dk2">
        <a:tint val="50000"/>
      </a:schemeClr>
    </dgm:linClrLst>
    <dgm:effectClrLst/>
    <dgm:txLinClrLst/>
    <dgm:txFillClrLst meth="repeat">
      <a:schemeClr val="lt2"/>
    </dgm:txFillClrLst>
    <dgm:txEffectClrLst/>
  </dgm:styleLbl>
  <dgm:styleLbl name="asst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parCh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lt2"/>
    </dgm:txFillClrLst>
    <dgm:txEffectClrLst/>
  </dgm:styleLbl>
  <dgm:styleLbl name="parChTrans2D2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3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4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1D1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2">
        <a:alpha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dk2">
        <a:tint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dk2">
        <a:shade val="8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dk2">
        <a:tint val="50000"/>
        <a:alpha val="4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dk2">
        <a:tint val="60000"/>
      </a:schemeClr>
    </dgm:fillClrLst>
    <dgm:linClrLst meth="repeat">
      <a:schemeClr val="lt2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2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accent0_3">
  <dgm:title val=""/>
  <dgm:desc val=""/>
  <dgm:catLst>
    <dgm:cat type="mainScheme" pri="10300"/>
  </dgm:catLst>
  <dgm:styleLbl name="node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lignNode1">
    <dgm:fillClrLst meth="repeat">
      <a:schemeClr val="dk2"/>
    </dgm:fillClrLst>
    <dgm:linClrLst meth="repeat">
      <a:schemeClr val="dk2"/>
    </dgm:linClrLst>
    <dgm:effectClrLst/>
    <dgm:txLinClrLst/>
    <dgm:txFillClrLst/>
    <dgm:txEffectClrLst/>
  </dgm:styleLbl>
  <dgm:styleLbl name="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ln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vennNode1">
    <dgm:fillClrLst meth="repeat">
      <a:schemeClr val="dk2">
        <a:alpha val="50000"/>
      </a:schemeClr>
    </dgm:fillClrLst>
    <dgm:linClrLst meth="repeat">
      <a:schemeClr val="lt2"/>
    </dgm:linClrLst>
    <dgm:effectClrLst/>
    <dgm:txLinClrLst/>
    <dgm:txFillClrLst/>
    <dgm:txEffectClrLst/>
  </dgm:styleLbl>
  <dgm:styleLbl name="node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fgImgPlace1">
    <dgm:fillClrLst meth="repeat">
      <a:schemeClr val="dk2">
        <a:tint val="50000"/>
      </a:schemeClr>
    </dgm:fillClrLst>
    <dgm:linClrLst meth="repeat">
      <a:schemeClr val="lt2"/>
    </dgm:linClrLst>
    <dgm:effectClrLst/>
    <dgm:txLinClrLst/>
    <dgm:txFillClrLst meth="repeat">
      <a:schemeClr val="lt2"/>
    </dgm:txFillClrLst>
    <dgm:txEffectClrLst/>
  </dgm:styleLbl>
  <dgm:styleLbl name="align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bg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callout">
    <dgm:fillClrLst meth="repeat">
      <a:schemeClr val="dk2"/>
    </dgm:fillClrLst>
    <dgm:linClrLst meth="repeat">
      <a:schemeClr val="dk2">
        <a:tint val="50000"/>
      </a:schemeClr>
    </dgm:linClrLst>
    <dgm:effectClrLst/>
    <dgm:txLinClrLst/>
    <dgm:txFillClrLst meth="repeat">
      <a:schemeClr val="lt2"/>
    </dgm:txFillClrLst>
    <dgm:txEffectClrLst/>
  </dgm:styleLbl>
  <dgm:styleLbl name="asst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parCh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lt2"/>
    </dgm:txFillClrLst>
    <dgm:txEffectClrLst/>
  </dgm:styleLbl>
  <dgm:styleLbl name="parChTrans2D2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3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4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1D1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2">
        <a:alpha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dk2">
        <a:tint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dk2">
        <a:shade val="8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dk2">
        <a:tint val="50000"/>
        <a:alpha val="4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dk2">
        <a:tint val="60000"/>
      </a:schemeClr>
    </dgm:fillClrLst>
    <dgm:linClrLst meth="repeat">
      <a:schemeClr val="lt2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2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F7569FE0-DA9C-4DC7-BB07-F1A5A624295B}" type="doc">
      <dgm:prSet loTypeId="urn:microsoft.com/office/officeart/2005/8/layout/venn1" loCatId="relationship" qsTypeId="urn:microsoft.com/office/officeart/2005/8/quickstyle/3d6" qsCatId="3D" csTypeId="urn:microsoft.com/office/officeart/2005/8/colors/colorful4" csCatId="colorful" phldr="1"/>
      <dgm:spPr/>
      <dgm:t>
        <a:bodyPr/>
        <a:lstStyle/>
        <a:p>
          <a:endParaRPr lang="ru-RU"/>
        </a:p>
      </dgm:t>
    </dgm:pt>
    <dgm:pt modelId="{A7F82A87-D319-47E0-AE9C-2F67A061FC99}">
      <dgm:prSet/>
      <dgm:spPr/>
      <dgm:t>
        <a:bodyPr/>
        <a:lstStyle/>
        <a:p>
          <a:pPr rtl="0"/>
          <a:r>
            <a:rPr lang="ru-RU" b="1" baseline="0" dirty="0" smtClean="0">
              <a:latin typeface="Times New Roman" pitchFamily="18" charset="0"/>
              <a:cs typeface="Times New Roman" pitchFamily="18" charset="0"/>
            </a:rPr>
            <a:t>Фонд имеет положительную репутацию в </a:t>
          </a:r>
          <a:r>
            <a:rPr lang="ru-RU" b="1" baseline="0" dirty="0" err="1" smtClean="0">
              <a:latin typeface="Times New Roman" pitchFamily="18" charset="0"/>
              <a:cs typeface="Times New Roman" pitchFamily="18" charset="0"/>
            </a:rPr>
            <a:t>Лужском</a:t>
          </a:r>
          <a:r>
            <a:rPr lang="ru-RU" b="1" baseline="0" dirty="0" smtClean="0">
              <a:latin typeface="Times New Roman" pitchFamily="18" charset="0"/>
              <a:cs typeface="Times New Roman" pitchFamily="18" charset="0"/>
            </a:rPr>
            <a:t> районе. Является центром информационной и консультационной поддержки СМП</a:t>
          </a:r>
          <a:endParaRPr lang="ru-RU" b="1" baseline="0" dirty="0">
            <a:latin typeface="Times New Roman" pitchFamily="18" charset="0"/>
            <a:cs typeface="Times New Roman" pitchFamily="18" charset="0"/>
          </a:endParaRPr>
        </a:p>
      </dgm:t>
    </dgm:pt>
    <dgm:pt modelId="{24062A4D-6E7C-4A5B-9A15-8141558BC85F}" type="parTrans" cxnId="{ACC2E7A5-FD53-4DF6-BED5-34FD791C2BBF}">
      <dgm:prSet/>
      <dgm:spPr/>
      <dgm:t>
        <a:bodyPr/>
        <a:lstStyle/>
        <a:p>
          <a:endParaRPr lang="ru-RU"/>
        </a:p>
      </dgm:t>
    </dgm:pt>
    <dgm:pt modelId="{8B2A3A11-B2B5-4BF0-AB3E-A0B14F73F1C4}" type="sibTrans" cxnId="{ACC2E7A5-FD53-4DF6-BED5-34FD791C2BBF}">
      <dgm:prSet/>
      <dgm:spPr/>
      <dgm:t>
        <a:bodyPr/>
        <a:lstStyle/>
        <a:p>
          <a:endParaRPr lang="ru-RU"/>
        </a:p>
      </dgm:t>
    </dgm:pt>
    <dgm:pt modelId="{54DEB7BD-73D6-442E-AE6B-F33FE9090294}">
      <dgm:prSet/>
      <dgm:spPr/>
      <dgm:t>
        <a:bodyPr/>
        <a:lstStyle/>
        <a:p>
          <a:pPr rtl="0"/>
          <a:r>
            <a:rPr lang="ru-RU" b="1" i="1" baseline="0" dirty="0" smtClean="0">
              <a:latin typeface="Times New Roman" pitchFamily="18" charset="0"/>
              <a:cs typeface="Times New Roman" pitchFamily="18" charset="0"/>
            </a:rPr>
            <a:t>Является связующим звеном между органами власти и бизнесом</a:t>
          </a:r>
          <a:endParaRPr lang="ru-RU" b="1" i="1" baseline="0" dirty="0">
            <a:latin typeface="Times New Roman" pitchFamily="18" charset="0"/>
            <a:cs typeface="Times New Roman" pitchFamily="18" charset="0"/>
          </a:endParaRPr>
        </a:p>
      </dgm:t>
    </dgm:pt>
    <dgm:pt modelId="{9D1FB885-3A1D-4C40-84DA-E79215AE6B5E}" type="parTrans" cxnId="{2C95AF48-B2E8-45A9-8B02-CDA1A7A94743}">
      <dgm:prSet/>
      <dgm:spPr/>
      <dgm:t>
        <a:bodyPr/>
        <a:lstStyle/>
        <a:p>
          <a:endParaRPr lang="ru-RU"/>
        </a:p>
      </dgm:t>
    </dgm:pt>
    <dgm:pt modelId="{57D45B39-9DD0-4D3F-AA30-7032A07F75C3}" type="sibTrans" cxnId="{2C95AF48-B2E8-45A9-8B02-CDA1A7A94743}">
      <dgm:prSet/>
      <dgm:spPr/>
      <dgm:t>
        <a:bodyPr/>
        <a:lstStyle/>
        <a:p>
          <a:endParaRPr lang="ru-RU"/>
        </a:p>
      </dgm:t>
    </dgm:pt>
    <dgm:pt modelId="{B94810D6-32F4-434B-BFDB-71A5BFDC3A8B}">
      <dgm:prSet/>
      <dgm:spPr/>
      <dgm:t>
        <a:bodyPr/>
        <a:lstStyle/>
        <a:p>
          <a:pPr rtl="0"/>
          <a:r>
            <a:rPr lang="ru-RU" b="1" i="1" baseline="0" dirty="0" smtClean="0">
              <a:latin typeface="Times New Roman" pitchFamily="18" charset="0"/>
              <a:cs typeface="Times New Roman" pitchFamily="18" charset="0"/>
            </a:rPr>
            <a:t>Является проводником реализуемых мер поддержки субъектов малого и среднего предпринимательства</a:t>
          </a:r>
          <a:endParaRPr lang="ru-RU" i="1" dirty="0">
            <a:latin typeface="Times New Roman" pitchFamily="18" charset="0"/>
            <a:cs typeface="Times New Roman" pitchFamily="18" charset="0"/>
          </a:endParaRPr>
        </a:p>
      </dgm:t>
    </dgm:pt>
    <dgm:pt modelId="{91A687D0-CD09-4C31-887D-C93FA9BA8F25}" type="parTrans" cxnId="{FADF5141-DF3C-4327-B517-D0E58E05AF3A}">
      <dgm:prSet/>
      <dgm:spPr/>
      <dgm:t>
        <a:bodyPr/>
        <a:lstStyle/>
        <a:p>
          <a:endParaRPr lang="ru-RU"/>
        </a:p>
      </dgm:t>
    </dgm:pt>
    <dgm:pt modelId="{50BE2E9B-38EF-4D92-94C5-EF07170A742C}" type="sibTrans" cxnId="{FADF5141-DF3C-4327-B517-D0E58E05AF3A}">
      <dgm:prSet/>
      <dgm:spPr/>
      <dgm:t>
        <a:bodyPr/>
        <a:lstStyle/>
        <a:p>
          <a:endParaRPr lang="ru-RU"/>
        </a:p>
      </dgm:t>
    </dgm:pt>
    <dgm:pt modelId="{2F8A29C5-6711-4C1A-B23E-F07CE2EFB0A3}">
      <dgm:prSet/>
      <dgm:spPr/>
      <dgm:t>
        <a:bodyPr/>
        <a:lstStyle/>
        <a:p>
          <a:pPr rtl="0"/>
          <a:r>
            <a:rPr lang="ru-RU" b="1" baseline="0" dirty="0" smtClean="0">
              <a:latin typeface="Times New Roman" pitchFamily="18" charset="0"/>
              <a:cs typeface="Times New Roman" pitchFamily="18" charset="0"/>
            </a:rPr>
            <a:t>Основные принципы работы: Профессионализм, Результативность, Активность</a:t>
          </a:r>
          <a:endParaRPr lang="ru-RU" dirty="0">
            <a:latin typeface="Times New Roman" pitchFamily="18" charset="0"/>
            <a:cs typeface="Times New Roman" pitchFamily="18" charset="0"/>
          </a:endParaRPr>
        </a:p>
      </dgm:t>
    </dgm:pt>
    <dgm:pt modelId="{68D96625-EB3C-43FE-97F0-8A82360C4864}" type="parTrans" cxnId="{63C81D78-FDC1-427D-B955-1F2F9F5DF46E}">
      <dgm:prSet/>
      <dgm:spPr/>
      <dgm:t>
        <a:bodyPr/>
        <a:lstStyle/>
        <a:p>
          <a:endParaRPr lang="ru-RU"/>
        </a:p>
      </dgm:t>
    </dgm:pt>
    <dgm:pt modelId="{CAB43547-9FCB-487B-BE1C-84F21AB5617B}" type="sibTrans" cxnId="{63C81D78-FDC1-427D-B955-1F2F9F5DF46E}">
      <dgm:prSet/>
      <dgm:spPr/>
      <dgm:t>
        <a:bodyPr/>
        <a:lstStyle/>
        <a:p>
          <a:endParaRPr lang="ru-RU"/>
        </a:p>
      </dgm:t>
    </dgm:pt>
    <dgm:pt modelId="{B65AF529-510D-4061-95AB-C6CAB9220671}">
      <dgm:prSet/>
      <dgm:spPr/>
      <dgm:t>
        <a:bodyPr/>
        <a:lstStyle/>
        <a:p>
          <a:pPr rtl="0"/>
          <a:r>
            <a:rPr lang="ru-RU" b="1" baseline="0" dirty="0" smtClean="0">
              <a:latin typeface="Times New Roman" pitchFamily="18" charset="0"/>
              <a:cs typeface="Times New Roman" pitchFamily="18" charset="0"/>
            </a:rPr>
            <a:t>Развитие в векторе, соответствующем основным стратегическим документам </a:t>
          </a:r>
          <a:endParaRPr lang="ru-RU" b="1" baseline="0" dirty="0">
            <a:latin typeface="Times New Roman" pitchFamily="18" charset="0"/>
            <a:cs typeface="Times New Roman" pitchFamily="18" charset="0"/>
          </a:endParaRPr>
        </a:p>
      </dgm:t>
    </dgm:pt>
    <dgm:pt modelId="{9A0C6A13-4045-4B48-8434-9854795A7BFF}" type="parTrans" cxnId="{C04F3620-C0AF-426A-9640-A09E81F54872}">
      <dgm:prSet/>
      <dgm:spPr/>
      <dgm:t>
        <a:bodyPr/>
        <a:lstStyle/>
        <a:p>
          <a:endParaRPr lang="ru-RU"/>
        </a:p>
      </dgm:t>
    </dgm:pt>
    <dgm:pt modelId="{CE8B2644-56D0-4A25-8F86-6A8B91C9226D}" type="sibTrans" cxnId="{C04F3620-C0AF-426A-9640-A09E81F54872}">
      <dgm:prSet/>
      <dgm:spPr/>
      <dgm:t>
        <a:bodyPr/>
        <a:lstStyle/>
        <a:p>
          <a:endParaRPr lang="ru-RU"/>
        </a:p>
      </dgm:t>
    </dgm:pt>
    <dgm:pt modelId="{269E552D-5898-4379-9FFA-A9D5ECAF48BE}" type="pres">
      <dgm:prSet presAssocID="{F7569FE0-DA9C-4DC7-BB07-F1A5A624295B}" presName="compositeShape" presStyleCnt="0">
        <dgm:presLayoutVars>
          <dgm:chMax val="7"/>
          <dgm:dir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5F91E123-F6B2-487A-8336-1483B3E21CFA}" type="pres">
      <dgm:prSet presAssocID="{A7F82A87-D319-47E0-AE9C-2F67A061FC99}" presName="circ1" presStyleLbl="vennNode1" presStyleIdx="0" presStyleCnt="5" custLinFactNeighborY="-14268"/>
      <dgm:spPr/>
    </dgm:pt>
    <dgm:pt modelId="{8919B36E-06B5-4C2D-80A5-58CEAF9F194D}" type="pres">
      <dgm:prSet presAssocID="{A7F82A87-D319-47E0-AE9C-2F67A061FC99}" presName="circ1Tx" presStyleLbl="revTx" presStyleIdx="0" presStyleCnt="0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EEFA2877-CAC3-48B2-991C-254693044BA4}" type="pres">
      <dgm:prSet presAssocID="{54DEB7BD-73D6-442E-AE6B-F33FE9090294}" presName="circ2" presStyleLbl="vennNode1" presStyleIdx="1" presStyleCnt="5" custLinFactNeighborX="11210" custLinFactNeighborY="-7644"/>
      <dgm:spPr/>
    </dgm:pt>
    <dgm:pt modelId="{0EB205B0-59BD-4079-845A-3242521EB735}" type="pres">
      <dgm:prSet presAssocID="{54DEB7BD-73D6-442E-AE6B-F33FE9090294}" presName="circ2Tx" presStyleLbl="revTx" presStyleIdx="0" presStyleCnt="0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9DBF763B-0547-46E0-BD01-3357C463FAD9}" type="pres">
      <dgm:prSet presAssocID="{B94810D6-32F4-434B-BFDB-71A5BFDC3A8B}" presName="circ3" presStyleLbl="vennNode1" presStyleIdx="2" presStyleCnt="5" custLinFactNeighborX="14778" custLinFactNeighborY="9682"/>
      <dgm:spPr/>
    </dgm:pt>
    <dgm:pt modelId="{2FA594DD-A971-4665-82F5-F65301DD7048}" type="pres">
      <dgm:prSet presAssocID="{B94810D6-32F4-434B-BFDB-71A5BFDC3A8B}" presName="circ3Tx" presStyleLbl="revTx" presStyleIdx="0" presStyleCnt="0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43E5B497-061A-4380-AB17-ADE8B5866407}" type="pres">
      <dgm:prSet presAssocID="{2F8A29C5-6711-4C1A-B23E-F07CE2EFB0A3}" presName="circ4" presStyleLbl="vennNode1" presStyleIdx="3" presStyleCnt="5" custLinFactNeighborX="-11210" custLinFactNeighborY="7134"/>
      <dgm:spPr/>
    </dgm:pt>
    <dgm:pt modelId="{7C9B77ED-61EF-4795-98D9-EB3EABB931B9}" type="pres">
      <dgm:prSet presAssocID="{2F8A29C5-6711-4C1A-B23E-F07CE2EFB0A3}" presName="circ4Tx" presStyleLbl="revTx" presStyleIdx="0" presStyleCnt="0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93315B4F-92BD-4F08-9109-CA2B5CFD70B7}" type="pres">
      <dgm:prSet presAssocID="{B65AF529-510D-4061-95AB-C6CAB9220671}" presName="circ5" presStyleLbl="vennNode1" presStyleIdx="4" presStyleCnt="5" custLinFactNeighborX="-12229" custLinFactNeighborY="-1529"/>
      <dgm:spPr/>
    </dgm:pt>
    <dgm:pt modelId="{7FB02754-9E11-4595-9EDD-5D3FB72A5126}" type="pres">
      <dgm:prSet presAssocID="{B65AF529-510D-4061-95AB-C6CAB9220671}" presName="circ5Tx" presStyleLbl="revTx" presStyleIdx="0" presStyleCnt="0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7ED97149-02EE-4DF2-84F5-D9E35335AF7D}" type="presOf" srcId="{2F8A29C5-6711-4C1A-B23E-F07CE2EFB0A3}" destId="{7C9B77ED-61EF-4795-98D9-EB3EABB931B9}" srcOrd="0" destOrd="0" presId="urn:microsoft.com/office/officeart/2005/8/layout/venn1"/>
    <dgm:cxn modelId="{2C95AF48-B2E8-45A9-8B02-CDA1A7A94743}" srcId="{F7569FE0-DA9C-4DC7-BB07-F1A5A624295B}" destId="{54DEB7BD-73D6-442E-AE6B-F33FE9090294}" srcOrd="1" destOrd="0" parTransId="{9D1FB885-3A1D-4C40-84DA-E79215AE6B5E}" sibTransId="{57D45B39-9DD0-4D3F-AA30-7032A07F75C3}"/>
    <dgm:cxn modelId="{D79B3359-A610-4B05-8895-6B87C6D32500}" type="presOf" srcId="{54DEB7BD-73D6-442E-AE6B-F33FE9090294}" destId="{0EB205B0-59BD-4079-845A-3242521EB735}" srcOrd="0" destOrd="0" presId="urn:microsoft.com/office/officeart/2005/8/layout/venn1"/>
    <dgm:cxn modelId="{C04F3620-C0AF-426A-9640-A09E81F54872}" srcId="{F7569FE0-DA9C-4DC7-BB07-F1A5A624295B}" destId="{B65AF529-510D-4061-95AB-C6CAB9220671}" srcOrd="4" destOrd="0" parTransId="{9A0C6A13-4045-4B48-8434-9854795A7BFF}" sibTransId="{CE8B2644-56D0-4A25-8F86-6A8B91C9226D}"/>
    <dgm:cxn modelId="{C66592CA-D93B-49A9-9982-31CD24A5FD1F}" type="presOf" srcId="{B65AF529-510D-4061-95AB-C6CAB9220671}" destId="{7FB02754-9E11-4595-9EDD-5D3FB72A5126}" srcOrd="0" destOrd="0" presId="urn:microsoft.com/office/officeart/2005/8/layout/venn1"/>
    <dgm:cxn modelId="{6371B742-56BD-4B4D-A148-081DEA1D98EA}" type="presOf" srcId="{A7F82A87-D319-47E0-AE9C-2F67A061FC99}" destId="{8919B36E-06B5-4C2D-80A5-58CEAF9F194D}" srcOrd="0" destOrd="0" presId="urn:microsoft.com/office/officeart/2005/8/layout/venn1"/>
    <dgm:cxn modelId="{D9D28075-1570-4FFD-A7DC-555F1B0BDBF1}" type="presOf" srcId="{B94810D6-32F4-434B-BFDB-71A5BFDC3A8B}" destId="{2FA594DD-A971-4665-82F5-F65301DD7048}" srcOrd="0" destOrd="0" presId="urn:microsoft.com/office/officeart/2005/8/layout/venn1"/>
    <dgm:cxn modelId="{ACC2E7A5-FD53-4DF6-BED5-34FD791C2BBF}" srcId="{F7569FE0-DA9C-4DC7-BB07-F1A5A624295B}" destId="{A7F82A87-D319-47E0-AE9C-2F67A061FC99}" srcOrd="0" destOrd="0" parTransId="{24062A4D-6E7C-4A5B-9A15-8141558BC85F}" sibTransId="{8B2A3A11-B2B5-4BF0-AB3E-A0B14F73F1C4}"/>
    <dgm:cxn modelId="{63C81D78-FDC1-427D-B955-1F2F9F5DF46E}" srcId="{F7569FE0-DA9C-4DC7-BB07-F1A5A624295B}" destId="{2F8A29C5-6711-4C1A-B23E-F07CE2EFB0A3}" srcOrd="3" destOrd="0" parTransId="{68D96625-EB3C-43FE-97F0-8A82360C4864}" sibTransId="{CAB43547-9FCB-487B-BE1C-84F21AB5617B}"/>
    <dgm:cxn modelId="{CBF9BA9A-9098-43DA-A928-5636F560575A}" type="presOf" srcId="{F7569FE0-DA9C-4DC7-BB07-F1A5A624295B}" destId="{269E552D-5898-4379-9FFA-A9D5ECAF48BE}" srcOrd="0" destOrd="0" presId="urn:microsoft.com/office/officeart/2005/8/layout/venn1"/>
    <dgm:cxn modelId="{FADF5141-DF3C-4327-B517-D0E58E05AF3A}" srcId="{F7569FE0-DA9C-4DC7-BB07-F1A5A624295B}" destId="{B94810D6-32F4-434B-BFDB-71A5BFDC3A8B}" srcOrd="2" destOrd="0" parTransId="{91A687D0-CD09-4C31-887D-C93FA9BA8F25}" sibTransId="{50BE2E9B-38EF-4D92-94C5-EF07170A742C}"/>
    <dgm:cxn modelId="{3162B607-DB09-4DF0-83D3-53E9AAA91B5B}" type="presParOf" srcId="{269E552D-5898-4379-9FFA-A9D5ECAF48BE}" destId="{5F91E123-F6B2-487A-8336-1483B3E21CFA}" srcOrd="0" destOrd="0" presId="urn:microsoft.com/office/officeart/2005/8/layout/venn1"/>
    <dgm:cxn modelId="{EA3CC289-13D0-4E99-8F12-8C9FC876123F}" type="presParOf" srcId="{269E552D-5898-4379-9FFA-A9D5ECAF48BE}" destId="{8919B36E-06B5-4C2D-80A5-58CEAF9F194D}" srcOrd="1" destOrd="0" presId="urn:microsoft.com/office/officeart/2005/8/layout/venn1"/>
    <dgm:cxn modelId="{82F47909-5958-4987-B7B4-F80413452FC6}" type="presParOf" srcId="{269E552D-5898-4379-9FFA-A9D5ECAF48BE}" destId="{EEFA2877-CAC3-48B2-991C-254693044BA4}" srcOrd="2" destOrd="0" presId="urn:microsoft.com/office/officeart/2005/8/layout/venn1"/>
    <dgm:cxn modelId="{508273FB-5700-4273-B3A9-C3857AB60CAE}" type="presParOf" srcId="{269E552D-5898-4379-9FFA-A9D5ECAF48BE}" destId="{0EB205B0-59BD-4079-845A-3242521EB735}" srcOrd="3" destOrd="0" presId="urn:microsoft.com/office/officeart/2005/8/layout/venn1"/>
    <dgm:cxn modelId="{7FE17375-20C4-42E2-BAD7-6E7E2B15FB86}" type="presParOf" srcId="{269E552D-5898-4379-9FFA-A9D5ECAF48BE}" destId="{9DBF763B-0547-46E0-BD01-3357C463FAD9}" srcOrd="4" destOrd="0" presId="urn:microsoft.com/office/officeart/2005/8/layout/venn1"/>
    <dgm:cxn modelId="{8397CCDF-1ED1-447B-89BC-54F8B8F77EBA}" type="presParOf" srcId="{269E552D-5898-4379-9FFA-A9D5ECAF48BE}" destId="{2FA594DD-A971-4665-82F5-F65301DD7048}" srcOrd="5" destOrd="0" presId="urn:microsoft.com/office/officeart/2005/8/layout/venn1"/>
    <dgm:cxn modelId="{FA314D77-6B8C-4276-A540-345739B1EE5A}" type="presParOf" srcId="{269E552D-5898-4379-9FFA-A9D5ECAF48BE}" destId="{43E5B497-061A-4380-AB17-ADE8B5866407}" srcOrd="6" destOrd="0" presId="urn:microsoft.com/office/officeart/2005/8/layout/venn1"/>
    <dgm:cxn modelId="{BF60BE4F-1057-47A3-A79E-AB316D221CEA}" type="presParOf" srcId="{269E552D-5898-4379-9FFA-A9D5ECAF48BE}" destId="{7C9B77ED-61EF-4795-98D9-EB3EABB931B9}" srcOrd="7" destOrd="0" presId="urn:microsoft.com/office/officeart/2005/8/layout/venn1"/>
    <dgm:cxn modelId="{5A81CBF0-7A46-4DCA-A9F1-8FC5550E7983}" type="presParOf" srcId="{269E552D-5898-4379-9FFA-A9D5ECAF48BE}" destId="{93315B4F-92BD-4F08-9109-CA2B5CFD70B7}" srcOrd="8" destOrd="0" presId="urn:microsoft.com/office/officeart/2005/8/layout/venn1"/>
    <dgm:cxn modelId="{6EBCB747-8547-4A8D-84BD-F5B5D910AF78}" type="presParOf" srcId="{269E552D-5898-4379-9FFA-A9D5ECAF48BE}" destId="{7FB02754-9E11-4595-9EDD-5D3FB72A5126}" srcOrd="9" destOrd="0" presId="urn:microsoft.com/office/officeart/2005/8/layout/venn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F7569FE0-DA9C-4DC7-BB07-F1A5A624295B}" type="doc">
      <dgm:prSet loTypeId="urn:microsoft.com/office/officeart/2005/8/layout/venn1" loCatId="relationship" qsTypeId="urn:microsoft.com/office/officeart/2005/8/quickstyle/3d6" qsCatId="3D" csTypeId="urn:microsoft.com/office/officeart/2005/8/colors/colorful4" csCatId="colorful" phldr="1"/>
      <dgm:spPr/>
      <dgm:t>
        <a:bodyPr/>
        <a:lstStyle/>
        <a:p>
          <a:endParaRPr lang="ru-RU"/>
        </a:p>
      </dgm:t>
    </dgm:pt>
    <dgm:pt modelId="{A7F82A87-D319-47E0-AE9C-2F67A061FC99}">
      <dgm:prSet custT="1"/>
      <dgm:spPr/>
      <dgm:t>
        <a:bodyPr/>
        <a:lstStyle/>
        <a:p>
          <a:pPr rtl="0"/>
          <a:r>
            <a:rPr lang="ru-RU" sz="1400" b="1" baseline="0" dirty="0" smtClean="0">
              <a:latin typeface="Times New Roman" pitchFamily="18" charset="0"/>
              <a:cs typeface="Times New Roman" pitchFamily="18" charset="0"/>
            </a:rPr>
            <a:t>Работа с действующими субъектами малого предпринимательства при запланированном увеличении клиентской базы и одновременном расширении предоставляемых услуг</a:t>
          </a:r>
          <a:endParaRPr lang="ru-RU" sz="1400" b="1" baseline="0" dirty="0">
            <a:latin typeface="Times New Roman" pitchFamily="18" charset="0"/>
            <a:cs typeface="Times New Roman" pitchFamily="18" charset="0"/>
          </a:endParaRPr>
        </a:p>
      </dgm:t>
    </dgm:pt>
    <dgm:pt modelId="{24062A4D-6E7C-4A5B-9A15-8141558BC85F}" type="parTrans" cxnId="{ACC2E7A5-FD53-4DF6-BED5-34FD791C2BBF}">
      <dgm:prSet/>
      <dgm:spPr/>
      <dgm:t>
        <a:bodyPr/>
        <a:lstStyle/>
        <a:p>
          <a:endParaRPr lang="ru-RU" sz="1400" b="1">
            <a:latin typeface="Times New Roman" pitchFamily="18" charset="0"/>
            <a:cs typeface="Times New Roman" pitchFamily="18" charset="0"/>
          </a:endParaRPr>
        </a:p>
      </dgm:t>
    </dgm:pt>
    <dgm:pt modelId="{8B2A3A11-B2B5-4BF0-AB3E-A0B14F73F1C4}" type="sibTrans" cxnId="{ACC2E7A5-FD53-4DF6-BED5-34FD791C2BBF}">
      <dgm:prSet/>
      <dgm:spPr/>
      <dgm:t>
        <a:bodyPr/>
        <a:lstStyle/>
        <a:p>
          <a:endParaRPr lang="ru-RU" sz="1400" b="1">
            <a:latin typeface="Times New Roman" pitchFamily="18" charset="0"/>
            <a:cs typeface="Times New Roman" pitchFamily="18" charset="0"/>
          </a:endParaRPr>
        </a:p>
      </dgm:t>
    </dgm:pt>
    <dgm:pt modelId="{54DEB7BD-73D6-442E-AE6B-F33FE9090294}">
      <dgm:prSet custT="1"/>
      <dgm:spPr/>
      <dgm:t>
        <a:bodyPr/>
        <a:lstStyle/>
        <a:p>
          <a:pPr rtl="0"/>
          <a:r>
            <a:rPr lang="ru-RU" sz="1400" b="1" i="1" baseline="0" dirty="0" smtClean="0">
              <a:latin typeface="Times New Roman" pitchFamily="18" charset="0"/>
              <a:cs typeface="Times New Roman" pitchFamily="18" charset="0"/>
            </a:rPr>
            <a:t>Расширение взаимодействия с Региональным Фондом поддержки предпринимательства</a:t>
          </a:r>
          <a:endParaRPr lang="ru-RU" sz="1400" b="1" i="1" baseline="0" dirty="0">
            <a:latin typeface="Times New Roman" pitchFamily="18" charset="0"/>
            <a:cs typeface="Times New Roman" pitchFamily="18" charset="0"/>
          </a:endParaRPr>
        </a:p>
      </dgm:t>
    </dgm:pt>
    <dgm:pt modelId="{9D1FB885-3A1D-4C40-84DA-E79215AE6B5E}" type="parTrans" cxnId="{2C95AF48-B2E8-45A9-8B02-CDA1A7A94743}">
      <dgm:prSet/>
      <dgm:spPr/>
      <dgm:t>
        <a:bodyPr/>
        <a:lstStyle/>
        <a:p>
          <a:endParaRPr lang="ru-RU" sz="1400" b="1">
            <a:latin typeface="Times New Roman" pitchFamily="18" charset="0"/>
            <a:cs typeface="Times New Roman" pitchFamily="18" charset="0"/>
          </a:endParaRPr>
        </a:p>
      </dgm:t>
    </dgm:pt>
    <dgm:pt modelId="{57D45B39-9DD0-4D3F-AA30-7032A07F75C3}" type="sibTrans" cxnId="{2C95AF48-B2E8-45A9-8B02-CDA1A7A94743}">
      <dgm:prSet/>
      <dgm:spPr/>
      <dgm:t>
        <a:bodyPr/>
        <a:lstStyle/>
        <a:p>
          <a:endParaRPr lang="ru-RU" sz="1400" b="1">
            <a:latin typeface="Times New Roman" pitchFamily="18" charset="0"/>
            <a:cs typeface="Times New Roman" pitchFamily="18" charset="0"/>
          </a:endParaRPr>
        </a:p>
      </dgm:t>
    </dgm:pt>
    <dgm:pt modelId="{B94810D6-32F4-434B-BFDB-71A5BFDC3A8B}">
      <dgm:prSet custT="1"/>
      <dgm:spPr/>
      <dgm:t>
        <a:bodyPr/>
        <a:lstStyle/>
        <a:p>
          <a:pPr rtl="0"/>
          <a:r>
            <a:rPr lang="ru-RU" sz="1400" b="1" i="1" baseline="0" dirty="0" smtClean="0">
              <a:latin typeface="Times New Roman" pitchFamily="18" charset="0"/>
              <a:cs typeface="Times New Roman" pitchFamily="18" charset="0"/>
            </a:rPr>
            <a:t>Консультации по ведению бизнеса с привлечением высококвалифицированных специалистов</a:t>
          </a:r>
          <a:endParaRPr lang="ru-RU" sz="1400" b="1" i="1" dirty="0">
            <a:latin typeface="Times New Roman" pitchFamily="18" charset="0"/>
            <a:cs typeface="Times New Roman" pitchFamily="18" charset="0"/>
          </a:endParaRPr>
        </a:p>
      </dgm:t>
    </dgm:pt>
    <dgm:pt modelId="{91A687D0-CD09-4C31-887D-C93FA9BA8F25}" type="parTrans" cxnId="{FADF5141-DF3C-4327-B517-D0E58E05AF3A}">
      <dgm:prSet/>
      <dgm:spPr/>
      <dgm:t>
        <a:bodyPr/>
        <a:lstStyle/>
        <a:p>
          <a:endParaRPr lang="ru-RU" sz="1400" b="1">
            <a:latin typeface="Times New Roman" pitchFamily="18" charset="0"/>
            <a:cs typeface="Times New Roman" pitchFamily="18" charset="0"/>
          </a:endParaRPr>
        </a:p>
      </dgm:t>
    </dgm:pt>
    <dgm:pt modelId="{50BE2E9B-38EF-4D92-94C5-EF07170A742C}" type="sibTrans" cxnId="{FADF5141-DF3C-4327-B517-D0E58E05AF3A}">
      <dgm:prSet/>
      <dgm:spPr/>
      <dgm:t>
        <a:bodyPr/>
        <a:lstStyle/>
        <a:p>
          <a:endParaRPr lang="ru-RU" sz="1400" b="1">
            <a:latin typeface="Times New Roman" pitchFamily="18" charset="0"/>
            <a:cs typeface="Times New Roman" pitchFamily="18" charset="0"/>
          </a:endParaRPr>
        </a:p>
      </dgm:t>
    </dgm:pt>
    <dgm:pt modelId="{B65AF529-510D-4061-95AB-C6CAB9220671}">
      <dgm:prSet custT="1"/>
      <dgm:spPr/>
      <dgm:t>
        <a:bodyPr/>
        <a:lstStyle/>
        <a:p>
          <a:pPr rtl="0"/>
          <a:r>
            <a:rPr lang="ru-RU" sz="1400" b="1" baseline="0" dirty="0" smtClean="0">
              <a:latin typeface="Times New Roman" pitchFamily="18" charset="0"/>
              <a:cs typeface="Times New Roman" pitchFamily="18" charset="0"/>
            </a:rPr>
            <a:t>Представление района на региональном и межрегиональном уровне</a:t>
          </a:r>
          <a:endParaRPr lang="ru-RU" sz="1400" b="1" baseline="0" dirty="0">
            <a:latin typeface="Times New Roman" pitchFamily="18" charset="0"/>
            <a:cs typeface="Times New Roman" pitchFamily="18" charset="0"/>
          </a:endParaRPr>
        </a:p>
      </dgm:t>
    </dgm:pt>
    <dgm:pt modelId="{9A0C6A13-4045-4B48-8434-9854795A7BFF}" type="parTrans" cxnId="{C04F3620-C0AF-426A-9640-A09E81F54872}">
      <dgm:prSet/>
      <dgm:spPr/>
      <dgm:t>
        <a:bodyPr/>
        <a:lstStyle/>
        <a:p>
          <a:endParaRPr lang="ru-RU" sz="1400" b="1">
            <a:latin typeface="Times New Roman" pitchFamily="18" charset="0"/>
            <a:cs typeface="Times New Roman" pitchFamily="18" charset="0"/>
          </a:endParaRPr>
        </a:p>
      </dgm:t>
    </dgm:pt>
    <dgm:pt modelId="{CE8B2644-56D0-4A25-8F86-6A8B91C9226D}" type="sibTrans" cxnId="{C04F3620-C0AF-426A-9640-A09E81F54872}">
      <dgm:prSet/>
      <dgm:spPr/>
      <dgm:t>
        <a:bodyPr/>
        <a:lstStyle/>
        <a:p>
          <a:endParaRPr lang="ru-RU" sz="1400" b="1">
            <a:latin typeface="Times New Roman" pitchFamily="18" charset="0"/>
            <a:cs typeface="Times New Roman" pitchFamily="18" charset="0"/>
          </a:endParaRPr>
        </a:p>
      </dgm:t>
    </dgm:pt>
    <dgm:pt modelId="{C7B21944-DC82-4497-ADDF-1B3AAE47A1BD}">
      <dgm:prSet custT="1"/>
      <dgm:spPr/>
      <dgm:t>
        <a:bodyPr/>
        <a:lstStyle/>
        <a:p>
          <a:pPr rtl="0"/>
          <a:r>
            <a:rPr lang="ru-RU" sz="1400" b="1" baseline="0" dirty="0" smtClean="0">
              <a:latin typeface="Times New Roman" pitchFamily="18" charset="0"/>
              <a:cs typeface="Times New Roman" pitchFamily="18" charset="0"/>
            </a:rPr>
            <a:t>Участие в международных проектах, направленных на развитие территории</a:t>
          </a:r>
          <a:endParaRPr lang="ru-RU" sz="1400" b="1" baseline="0" dirty="0">
            <a:latin typeface="Times New Roman" pitchFamily="18" charset="0"/>
            <a:cs typeface="Times New Roman" pitchFamily="18" charset="0"/>
          </a:endParaRPr>
        </a:p>
      </dgm:t>
    </dgm:pt>
    <dgm:pt modelId="{19807701-117B-48AC-BABD-3B9644D3BD57}" type="parTrans" cxnId="{622A98D0-EABC-4E44-A61A-5DF176DBBEDC}">
      <dgm:prSet/>
      <dgm:spPr/>
      <dgm:t>
        <a:bodyPr/>
        <a:lstStyle/>
        <a:p>
          <a:endParaRPr lang="ru-RU" sz="1400" b="1">
            <a:latin typeface="Times New Roman" pitchFamily="18" charset="0"/>
            <a:cs typeface="Times New Roman" pitchFamily="18" charset="0"/>
          </a:endParaRPr>
        </a:p>
      </dgm:t>
    </dgm:pt>
    <dgm:pt modelId="{7558C061-C899-4075-B292-2A1AFF0E78B5}" type="sibTrans" cxnId="{622A98D0-EABC-4E44-A61A-5DF176DBBEDC}">
      <dgm:prSet/>
      <dgm:spPr/>
      <dgm:t>
        <a:bodyPr/>
        <a:lstStyle/>
        <a:p>
          <a:endParaRPr lang="ru-RU" sz="1400" b="1">
            <a:latin typeface="Times New Roman" pitchFamily="18" charset="0"/>
            <a:cs typeface="Times New Roman" pitchFamily="18" charset="0"/>
          </a:endParaRPr>
        </a:p>
      </dgm:t>
    </dgm:pt>
    <dgm:pt modelId="{698D90A5-6979-4E49-8090-5518E118C1D4}">
      <dgm:prSet custT="1"/>
      <dgm:spPr/>
      <dgm:t>
        <a:bodyPr/>
        <a:lstStyle/>
        <a:p>
          <a:pPr rtl="0"/>
          <a:r>
            <a:rPr lang="ru-RU" sz="1400" b="1" baseline="0" dirty="0" smtClean="0">
              <a:latin typeface="Times New Roman" pitchFamily="18" charset="0"/>
              <a:cs typeface="Times New Roman" pitchFamily="18" charset="0"/>
            </a:rPr>
            <a:t>Фонд в 2022 году будет иметь  новую площадкой для общения бизнеса разных уровней и территорий</a:t>
          </a:r>
          <a:endParaRPr lang="ru-RU" sz="1400" b="1" baseline="0" dirty="0">
            <a:latin typeface="Times New Roman" pitchFamily="18" charset="0"/>
            <a:cs typeface="Times New Roman" pitchFamily="18" charset="0"/>
          </a:endParaRPr>
        </a:p>
      </dgm:t>
    </dgm:pt>
    <dgm:pt modelId="{E8AA2C26-A3D8-4B77-85AF-F997BB07A470}" type="parTrans" cxnId="{06F464E9-2C60-4E03-99AC-20B3166A64F6}">
      <dgm:prSet/>
      <dgm:spPr/>
      <dgm:t>
        <a:bodyPr/>
        <a:lstStyle/>
        <a:p>
          <a:endParaRPr lang="ru-RU" sz="1400" b="1">
            <a:latin typeface="Times New Roman" pitchFamily="18" charset="0"/>
            <a:cs typeface="Times New Roman" pitchFamily="18" charset="0"/>
          </a:endParaRPr>
        </a:p>
      </dgm:t>
    </dgm:pt>
    <dgm:pt modelId="{01F34A18-20BE-4933-9245-776CE4020A97}" type="sibTrans" cxnId="{06F464E9-2C60-4E03-99AC-20B3166A64F6}">
      <dgm:prSet/>
      <dgm:spPr/>
      <dgm:t>
        <a:bodyPr/>
        <a:lstStyle/>
        <a:p>
          <a:endParaRPr lang="ru-RU" sz="1400" b="1">
            <a:latin typeface="Times New Roman" pitchFamily="18" charset="0"/>
            <a:cs typeface="Times New Roman" pitchFamily="18" charset="0"/>
          </a:endParaRPr>
        </a:p>
      </dgm:t>
    </dgm:pt>
    <dgm:pt modelId="{98011654-E6E9-45A7-8F9F-BB8D2EA996C0}">
      <dgm:prSet custT="1"/>
      <dgm:spPr/>
      <dgm:t>
        <a:bodyPr/>
        <a:lstStyle/>
        <a:p>
          <a:pPr rtl="0"/>
          <a:r>
            <a:rPr lang="ru-RU" sz="1400" b="1" i="1" baseline="0" smtClean="0">
              <a:latin typeface="Times New Roman" pitchFamily="18" charset="0"/>
              <a:cs typeface="Times New Roman" pitchFamily="18" charset="0"/>
            </a:rPr>
            <a:t>Взаимодействие с потенциальными инвесторами, работа с молодежью с целью популяризации предпринимательской деятельности</a:t>
          </a:r>
          <a:endParaRPr lang="ru-RU" sz="1400" b="1" i="1" dirty="0">
            <a:latin typeface="Times New Roman" pitchFamily="18" charset="0"/>
            <a:cs typeface="Times New Roman" pitchFamily="18" charset="0"/>
          </a:endParaRPr>
        </a:p>
      </dgm:t>
    </dgm:pt>
    <dgm:pt modelId="{CA51482B-FD05-40F6-9A73-DCA46AAB8D74}" type="parTrans" cxnId="{56172751-0055-487A-8158-23413ADE6AA9}">
      <dgm:prSet/>
      <dgm:spPr/>
      <dgm:t>
        <a:bodyPr/>
        <a:lstStyle/>
        <a:p>
          <a:endParaRPr lang="ru-RU"/>
        </a:p>
      </dgm:t>
    </dgm:pt>
    <dgm:pt modelId="{558B96E4-ADCC-45FB-956F-9A712B2250BE}" type="sibTrans" cxnId="{56172751-0055-487A-8158-23413ADE6AA9}">
      <dgm:prSet/>
      <dgm:spPr/>
      <dgm:t>
        <a:bodyPr/>
        <a:lstStyle/>
        <a:p>
          <a:endParaRPr lang="ru-RU"/>
        </a:p>
      </dgm:t>
    </dgm:pt>
    <dgm:pt modelId="{269E552D-5898-4379-9FFA-A9D5ECAF48BE}" type="pres">
      <dgm:prSet presAssocID="{F7569FE0-DA9C-4DC7-BB07-F1A5A624295B}" presName="compositeShape" presStyleCnt="0">
        <dgm:presLayoutVars>
          <dgm:chMax val="7"/>
          <dgm:dir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5F91E123-F6B2-487A-8336-1483B3E21CFA}" type="pres">
      <dgm:prSet presAssocID="{A7F82A87-D319-47E0-AE9C-2F67A061FC99}" presName="circ1" presStyleLbl="vennNode1" presStyleIdx="0" presStyleCnt="7" custLinFactNeighborX="-5662" custLinFactNeighborY="-21512"/>
      <dgm:spPr/>
    </dgm:pt>
    <dgm:pt modelId="{8919B36E-06B5-4C2D-80A5-58CEAF9F194D}" type="pres">
      <dgm:prSet presAssocID="{A7F82A87-D319-47E0-AE9C-2F67A061FC99}" presName="circ1Tx" presStyleLbl="revTx" presStyleIdx="0" presStyleCnt="0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EEFA2877-CAC3-48B2-991C-254693044BA4}" type="pres">
      <dgm:prSet presAssocID="{54DEB7BD-73D6-442E-AE6B-F33FE9090294}" presName="circ2" presStyleLbl="vennNode1" presStyleIdx="1" presStyleCnt="7" custLinFactNeighborX="15853" custLinFactNeighborY="-21512"/>
      <dgm:spPr/>
    </dgm:pt>
    <dgm:pt modelId="{0EB205B0-59BD-4079-845A-3242521EB735}" type="pres">
      <dgm:prSet presAssocID="{54DEB7BD-73D6-442E-AE6B-F33FE9090294}" presName="circ2Tx" presStyleLbl="revTx" presStyleIdx="0" presStyleCnt="0" custLinFactNeighborX="-2450" custLinFactNeighborY="19673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9DBF763B-0547-46E0-BD01-3357C463FAD9}" type="pres">
      <dgm:prSet presAssocID="{B94810D6-32F4-434B-BFDB-71A5BFDC3A8B}" presName="circ3" presStyleLbl="vennNode1" presStyleIdx="2" presStyleCnt="7" custLinFactNeighborX="13588" custLinFactNeighborY="-2264"/>
      <dgm:spPr/>
    </dgm:pt>
    <dgm:pt modelId="{2FA594DD-A971-4665-82F5-F65301DD7048}" type="pres">
      <dgm:prSet presAssocID="{B94810D6-32F4-434B-BFDB-71A5BFDC3A8B}" presName="circ3Tx" presStyleLbl="revTx" presStyleIdx="0" presStyleCnt="0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C3EA747C-208D-4083-BE6A-6291280E0299}" type="pres">
      <dgm:prSet presAssocID="{98011654-E6E9-45A7-8F9F-BB8D2EA996C0}" presName="circ4" presStyleLbl="vennNode1" presStyleIdx="3" presStyleCnt="7"/>
      <dgm:spPr/>
    </dgm:pt>
    <dgm:pt modelId="{529D5129-407A-4D22-BB87-6E658F2C8DDE}" type="pres">
      <dgm:prSet presAssocID="{98011654-E6E9-45A7-8F9F-BB8D2EA996C0}" presName="circ4Tx" presStyleLbl="revTx" presStyleIdx="0" presStyleCnt="0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93315B4F-92BD-4F08-9109-CA2B5CFD70B7}" type="pres">
      <dgm:prSet presAssocID="{B65AF529-510D-4061-95AB-C6CAB9220671}" presName="circ5" presStyleLbl="vennNode1" presStyleIdx="4" presStyleCnt="7" custLinFactNeighborX="-4529" custLinFactNeighborY="19247"/>
      <dgm:spPr/>
    </dgm:pt>
    <dgm:pt modelId="{7FB02754-9E11-4595-9EDD-5D3FB72A5126}" type="pres">
      <dgm:prSet presAssocID="{B65AF529-510D-4061-95AB-C6CAB9220671}" presName="circ5Tx" presStyleLbl="revTx" presStyleIdx="0" presStyleCnt="0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74CA0085-2B6C-433F-8D13-035BC77259BE}" type="pres">
      <dgm:prSet presAssocID="{C7B21944-DC82-4497-ADDF-1B3AAE47A1BD}" presName="circ6" presStyleLbl="vennNode1" presStyleIdx="5" presStyleCnt="7" custLinFactNeighborX="-16985" custLinFactNeighborY="11322"/>
      <dgm:spPr/>
    </dgm:pt>
    <dgm:pt modelId="{B468AA13-4E1C-469D-BA86-6975339EFF9F}" type="pres">
      <dgm:prSet presAssocID="{C7B21944-DC82-4497-ADDF-1B3AAE47A1BD}" presName="circ6Tx" presStyleLbl="revTx" presStyleIdx="0" presStyleCnt="0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5212ED28-A06A-47EE-A9E4-9C9C6F2ACB1E}" type="pres">
      <dgm:prSet presAssocID="{698D90A5-6979-4E49-8090-5518E118C1D4}" presName="circ7" presStyleLbl="vennNode1" presStyleIdx="6" presStyleCnt="7" custLinFactNeighborX="-10191" custLinFactNeighborY="-9058"/>
      <dgm:spPr/>
    </dgm:pt>
    <dgm:pt modelId="{534C13E2-33C6-43EA-8078-32FFEB22E5B4}" type="pres">
      <dgm:prSet presAssocID="{698D90A5-6979-4E49-8090-5518E118C1D4}" presName="circ7Tx" presStyleLbl="revTx" presStyleIdx="0" presStyleCnt="0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B3C18269-04C4-46A0-98E1-A5842B57A53D}" type="presOf" srcId="{C7B21944-DC82-4497-ADDF-1B3AAE47A1BD}" destId="{B468AA13-4E1C-469D-BA86-6975339EFF9F}" srcOrd="0" destOrd="0" presId="urn:microsoft.com/office/officeart/2005/8/layout/venn1"/>
    <dgm:cxn modelId="{ACC2E7A5-FD53-4DF6-BED5-34FD791C2BBF}" srcId="{F7569FE0-DA9C-4DC7-BB07-F1A5A624295B}" destId="{A7F82A87-D319-47E0-AE9C-2F67A061FC99}" srcOrd="0" destOrd="0" parTransId="{24062A4D-6E7C-4A5B-9A15-8141558BC85F}" sibTransId="{8B2A3A11-B2B5-4BF0-AB3E-A0B14F73F1C4}"/>
    <dgm:cxn modelId="{2C95AF48-B2E8-45A9-8B02-CDA1A7A94743}" srcId="{F7569FE0-DA9C-4DC7-BB07-F1A5A624295B}" destId="{54DEB7BD-73D6-442E-AE6B-F33FE9090294}" srcOrd="1" destOrd="0" parTransId="{9D1FB885-3A1D-4C40-84DA-E79215AE6B5E}" sibTransId="{57D45B39-9DD0-4D3F-AA30-7032A07F75C3}"/>
    <dgm:cxn modelId="{56172751-0055-487A-8158-23413ADE6AA9}" srcId="{F7569FE0-DA9C-4DC7-BB07-F1A5A624295B}" destId="{98011654-E6E9-45A7-8F9F-BB8D2EA996C0}" srcOrd="3" destOrd="0" parTransId="{CA51482B-FD05-40F6-9A73-DCA46AAB8D74}" sibTransId="{558B96E4-ADCC-45FB-956F-9A712B2250BE}"/>
    <dgm:cxn modelId="{06F464E9-2C60-4E03-99AC-20B3166A64F6}" srcId="{F7569FE0-DA9C-4DC7-BB07-F1A5A624295B}" destId="{698D90A5-6979-4E49-8090-5518E118C1D4}" srcOrd="6" destOrd="0" parTransId="{E8AA2C26-A3D8-4B77-85AF-F997BB07A470}" sibTransId="{01F34A18-20BE-4933-9245-776CE4020A97}"/>
    <dgm:cxn modelId="{84274C7B-F988-4A97-96DE-FC569D382AF2}" type="presOf" srcId="{98011654-E6E9-45A7-8F9F-BB8D2EA996C0}" destId="{529D5129-407A-4D22-BB87-6E658F2C8DDE}" srcOrd="0" destOrd="0" presId="urn:microsoft.com/office/officeart/2005/8/layout/venn1"/>
    <dgm:cxn modelId="{F694D0DA-0EBE-4746-9010-B73BC9B0F328}" type="presOf" srcId="{54DEB7BD-73D6-442E-AE6B-F33FE9090294}" destId="{0EB205B0-59BD-4079-845A-3242521EB735}" srcOrd="0" destOrd="0" presId="urn:microsoft.com/office/officeart/2005/8/layout/venn1"/>
    <dgm:cxn modelId="{622A98D0-EABC-4E44-A61A-5DF176DBBEDC}" srcId="{F7569FE0-DA9C-4DC7-BB07-F1A5A624295B}" destId="{C7B21944-DC82-4497-ADDF-1B3AAE47A1BD}" srcOrd="5" destOrd="0" parTransId="{19807701-117B-48AC-BABD-3B9644D3BD57}" sibTransId="{7558C061-C899-4075-B292-2A1AFF0E78B5}"/>
    <dgm:cxn modelId="{6FABB419-9A23-4624-AE6E-339675C5FE87}" type="presOf" srcId="{F7569FE0-DA9C-4DC7-BB07-F1A5A624295B}" destId="{269E552D-5898-4379-9FFA-A9D5ECAF48BE}" srcOrd="0" destOrd="0" presId="urn:microsoft.com/office/officeart/2005/8/layout/venn1"/>
    <dgm:cxn modelId="{A6E48B47-F5F2-4AFE-94CB-E4FFA3582338}" type="presOf" srcId="{698D90A5-6979-4E49-8090-5518E118C1D4}" destId="{534C13E2-33C6-43EA-8078-32FFEB22E5B4}" srcOrd="0" destOrd="0" presId="urn:microsoft.com/office/officeart/2005/8/layout/venn1"/>
    <dgm:cxn modelId="{A8BBA3D6-228F-44E1-8926-122FD3DF53BA}" type="presOf" srcId="{B65AF529-510D-4061-95AB-C6CAB9220671}" destId="{7FB02754-9E11-4595-9EDD-5D3FB72A5126}" srcOrd="0" destOrd="0" presId="urn:microsoft.com/office/officeart/2005/8/layout/venn1"/>
    <dgm:cxn modelId="{6AF19EB7-B5B3-4428-9C49-C765F5DAD2EB}" type="presOf" srcId="{B94810D6-32F4-434B-BFDB-71A5BFDC3A8B}" destId="{2FA594DD-A971-4665-82F5-F65301DD7048}" srcOrd="0" destOrd="0" presId="urn:microsoft.com/office/officeart/2005/8/layout/venn1"/>
    <dgm:cxn modelId="{ABBABA81-A3C1-45E0-ABF2-7AC8F23C559C}" type="presOf" srcId="{A7F82A87-D319-47E0-AE9C-2F67A061FC99}" destId="{8919B36E-06B5-4C2D-80A5-58CEAF9F194D}" srcOrd="0" destOrd="0" presId="urn:microsoft.com/office/officeart/2005/8/layout/venn1"/>
    <dgm:cxn modelId="{C04F3620-C0AF-426A-9640-A09E81F54872}" srcId="{F7569FE0-DA9C-4DC7-BB07-F1A5A624295B}" destId="{B65AF529-510D-4061-95AB-C6CAB9220671}" srcOrd="4" destOrd="0" parTransId="{9A0C6A13-4045-4B48-8434-9854795A7BFF}" sibTransId="{CE8B2644-56D0-4A25-8F86-6A8B91C9226D}"/>
    <dgm:cxn modelId="{FADF5141-DF3C-4327-B517-D0E58E05AF3A}" srcId="{F7569FE0-DA9C-4DC7-BB07-F1A5A624295B}" destId="{B94810D6-32F4-434B-BFDB-71A5BFDC3A8B}" srcOrd="2" destOrd="0" parTransId="{91A687D0-CD09-4C31-887D-C93FA9BA8F25}" sibTransId="{50BE2E9B-38EF-4D92-94C5-EF07170A742C}"/>
    <dgm:cxn modelId="{5E60B559-1EC5-45A5-8B94-BCF1232D8A3D}" type="presParOf" srcId="{269E552D-5898-4379-9FFA-A9D5ECAF48BE}" destId="{5F91E123-F6B2-487A-8336-1483B3E21CFA}" srcOrd="0" destOrd="0" presId="urn:microsoft.com/office/officeart/2005/8/layout/venn1"/>
    <dgm:cxn modelId="{7D2EF4B5-E1C0-4548-95A0-3652ADAF7E30}" type="presParOf" srcId="{269E552D-5898-4379-9FFA-A9D5ECAF48BE}" destId="{8919B36E-06B5-4C2D-80A5-58CEAF9F194D}" srcOrd="1" destOrd="0" presId="urn:microsoft.com/office/officeart/2005/8/layout/venn1"/>
    <dgm:cxn modelId="{83E525D4-E7B1-4B7A-BDEF-AC3E0756BDDA}" type="presParOf" srcId="{269E552D-5898-4379-9FFA-A9D5ECAF48BE}" destId="{EEFA2877-CAC3-48B2-991C-254693044BA4}" srcOrd="2" destOrd="0" presId="urn:microsoft.com/office/officeart/2005/8/layout/venn1"/>
    <dgm:cxn modelId="{CB8C21C2-2F1B-449E-A406-25FA79927E3E}" type="presParOf" srcId="{269E552D-5898-4379-9FFA-A9D5ECAF48BE}" destId="{0EB205B0-59BD-4079-845A-3242521EB735}" srcOrd="3" destOrd="0" presId="urn:microsoft.com/office/officeart/2005/8/layout/venn1"/>
    <dgm:cxn modelId="{8D475721-BD24-4DCD-A6F6-1CAE7DFC7F4E}" type="presParOf" srcId="{269E552D-5898-4379-9FFA-A9D5ECAF48BE}" destId="{9DBF763B-0547-46E0-BD01-3357C463FAD9}" srcOrd="4" destOrd="0" presId="urn:microsoft.com/office/officeart/2005/8/layout/venn1"/>
    <dgm:cxn modelId="{F80D12DE-707F-48C9-A253-BF764903CA40}" type="presParOf" srcId="{269E552D-5898-4379-9FFA-A9D5ECAF48BE}" destId="{2FA594DD-A971-4665-82F5-F65301DD7048}" srcOrd="5" destOrd="0" presId="urn:microsoft.com/office/officeart/2005/8/layout/venn1"/>
    <dgm:cxn modelId="{BE9175F8-62AE-4AE5-A61A-9292C59E718D}" type="presParOf" srcId="{269E552D-5898-4379-9FFA-A9D5ECAF48BE}" destId="{C3EA747C-208D-4083-BE6A-6291280E0299}" srcOrd="6" destOrd="0" presId="urn:microsoft.com/office/officeart/2005/8/layout/venn1"/>
    <dgm:cxn modelId="{D4E0DB28-690F-414D-B830-87DB058BB4B1}" type="presParOf" srcId="{269E552D-5898-4379-9FFA-A9D5ECAF48BE}" destId="{529D5129-407A-4D22-BB87-6E658F2C8DDE}" srcOrd="7" destOrd="0" presId="urn:microsoft.com/office/officeart/2005/8/layout/venn1"/>
    <dgm:cxn modelId="{C9559855-F155-4C7C-B116-72888E3DD9D5}" type="presParOf" srcId="{269E552D-5898-4379-9FFA-A9D5ECAF48BE}" destId="{93315B4F-92BD-4F08-9109-CA2B5CFD70B7}" srcOrd="8" destOrd="0" presId="urn:microsoft.com/office/officeart/2005/8/layout/venn1"/>
    <dgm:cxn modelId="{C78E1308-FF97-41ED-A7FA-7DE478C0B218}" type="presParOf" srcId="{269E552D-5898-4379-9FFA-A9D5ECAF48BE}" destId="{7FB02754-9E11-4595-9EDD-5D3FB72A5126}" srcOrd="9" destOrd="0" presId="urn:microsoft.com/office/officeart/2005/8/layout/venn1"/>
    <dgm:cxn modelId="{2454DC18-0394-4B1B-9026-B24341B5B37B}" type="presParOf" srcId="{269E552D-5898-4379-9FFA-A9D5ECAF48BE}" destId="{74CA0085-2B6C-433F-8D13-035BC77259BE}" srcOrd="10" destOrd="0" presId="urn:microsoft.com/office/officeart/2005/8/layout/venn1"/>
    <dgm:cxn modelId="{F26A64D3-9A99-40F1-A1CC-569FDCCDC200}" type="presParOf" srcId="{269E552D-5898-4379-9FFA-A9D5ECAF48BE}" destId="{B468AA13-4E1C-469D-BA86-6975339EFF9F}" srcOrd="11" destOrd="0" presId="urn:microsoft.com/office/officeart/2005/8/layout/venn1"/>
    <dgm:cxn modelId="{B37FCA24-8FC6-410F-87F1-7550309E0FDF}" type="presParOf" srcId="{269E552D-5898-4379-9FFA-A9D5ECAF48BE}" destId="{5212ED28-A06A-47EE-A9E4-9C9C6F2ACB1E}" srcOrd="12" destOrd="0" presId="urn:microsoft.com/office/officeart/2005/8/layout/venn1"/>
    <dgm:cxn modelId="{F3AC1A43-ECFC-40E4-8F51-64033BACB3AD}" type="presParOf" srcId="{269E552D-5898-4379-9FFA-A9D5ECAF48BE}" destId="{534C13E2-33C6-43EA-8078-32FFEB22E5B4}" srcOrd="13" destOrd="0" presId="urn:microsoft.com/office/officeart/2005/8/layout/venn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626DA5A4-EA92-4959-A603-11CF49D0DD36}" type="doc">
      <dgm:prSet loTypeId="urn:microsoft.com/office/officeart/2005/8/layout/hList3" loCatId="list" qsTypeId="urn:microsoft.com/office/officeart/2005/8/quickstyle/simple3" qsCatId="simple" csTypeId="urn:microsoft.com/office/officeart/2005/8/colors/accent0_3" csCatId="mainScheme" phldr="1"/>
      <dgm:spPr/>
      <dgm:t>
        <a:bodyPr/>
        <a:lstStyle/>
        <a:p>
          <a:endParaRPr lang="ru-RU"/>
        </a:p>
      </dgm:t>
    </dgm:pt>
    <dgm:pt modelId="{599057F3-CED2-444C-B2F0-E0266D3F7EAE}">
      <dgm:prSet phldrT="[Текст]"/>
      <dgm:spPr/>
      <dgm:t>
        <a:bodyPr/>
        <a:lstStyle/>
        <a:p>
          <a:r>
            <a:rPr lang="ru-RU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Создание условий для эффективного бизнеса</a:t>
          </a:r>
          <a:endParaRPr lang="ru-RU" dirty="0">
            <a:solidFill>
              <a:schemeClr val="tx1"/>
            </a:solidFill>
            <a:latin typeface="Times New Roman" pitchFamily="18" charset="0"/>
            <a:cs typeface="Times New Roman" pitchFamily="18" charset="0"/>
          </a:endParaRPr>
        </a:p>
      </dgm:t>
    </dgm:pt>
    <dgm:pt modelId="{AB40383F-B634-4332-86A4-EA2E731CF783}" type="parTrans" cxnId="{11CF05A3-68EE-4710-A099-0E0C500AD156}">
      <dgm:prSet/>
      <dgm:spPr/>
      <dgm:t>
        <a:bodyPr/>
        <a:lstStyle/>
        <a:p>
          <a:endParaRPr lang="ru-RU"/>
        </a:p>
      </dgm:t>
    </dgm:pt>
    <dgm:pt modelId="{C9F734CB-6483-4DA3-A348-223F239071C5}" type="sibTrans" cxnId="{11CF05A3-68EE-4710-A099-0E0C500AD156}">
      <dgm:prSet/>
      <dgm:spPr/>
      <dgm:t>
        <a:bodyPr/>
        <a:lstStyle/>
        <a:p>
          <a:endParaRPr lang="ru-RU"/>
        </a:p>
      </dgm:t>
    </dgm:pt>
    <dgm:pt modelId="{785CBCFF-356A-480F-BBFC-C22720F1D400}">
      <dgm:prSet phldrT="[Текст]" custT="1"/>
      <dgm:spPr/>
      <dgm:t>
        <a:bodyPr/>
        <a:lstStyle/>
        <a:p>
          <a:r>
            <a:rPr lang="ru-RU" sz="2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Информационное и консультационное  сопровождения проектов</a:t>
          </a:r>
          <a:endParaRPr lang="ru-RU" sz="2200" dirty="0">
            <a:solidFill>
              <a:schemeClr val="tx1"/>
            </a:solidFill>
            <a:latin typeface="Times New Roman" pitchFamily="18" charset="0"/>
            <a:cs typeface="Times New Roman" pitchFamily="18" charset="0"/>
          </a:endParaRPr>
        </a:p>
      </dgm:t>
    </dgm:pt>
    <dgm:pt modelId="{BA472550-99AD-4EBA-A7E8-284FA612BE7A}" type="parTrans" cxnId="{3868A8B4-7354-477B-B14A-C49717E10E94}">
      <dgm:prSet/>
      <dgm:spPr/>
      <dgm:t>
        <a:bodyPr/>
        <a:lstStyle/>
        <a:p>
          <a:endParaRPr lang="ru-RU"/>
        </a:p>
      </dgm:t>
    </dgm:pt>
    <dgm:pt modelId="{FB5DBB60-CD1D-4E5C-AA7E-C2E0AAEA0AF9}" type="sibTrans" cxnId="{3868A8B4-7354-477B-B14A-C49717E10E94}">
      <dgm:prSet/>
      <dgm:spPr/>
      <dgm:t>
        <a:bodyPr/>
        <a:lstStyle/>
        <a:p>
          <a:endParaRPr lang="ru-RU"/>
        </a:p>
      </dgm:t>
    </dgm:pt>
    <dgm:pt modelId="{AC8BCAEA-34C9-4FF2-A125-B1D4813D3D5D}">
      <dgm:prSet phldrT="[Текст]" custT="1"/>
      <dgm:spPr/>
      <dgm:t>
        <a:bodyPr/>
        <a:lstStyle/>
        <a:p>
          <a:r>
            <a:rPr lang="ru-RU" sz="2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Привлечение субъектов МСП и </a:t>
          </a:r>
          <a:r>
            <a:rPr lang="ru-RU" sz="22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самозанятых</a:t>
          </a:r>
          <a:r>
            <a:rPr lang="ru-RU" sz="2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граждан к услугам Регионального Фонда поддержки</a:t>
          </a:r>
          <a:endParaRPr lang="ru-RU" sz="2200" dirty="0">
            <a:solidFill>
              <a:schemeClr val="tx1"/>
            </a:solidFill>
            <a:latin typeface="Times New Roman" pitchFamily="18" charset="0"/>
            <a:cs typeface="Times New Roman" pitchFamily="18" charset="0"/>
          </a:endParaRPr>
        </a:p>
      </dgm:t>
    </dgm:pt>
    <dgm:pt modelId="{A087EC8F-C3BC-4170-8852-29CA2986EDA7}" type="parTrans" cxnId="{DA9968AF-E190-43E8-8792-425528E2D1C5}">
      <dgm:prSet/>
      <dgm:spPr/>
      <dgm:t>
        <a:bodyPr/>
        <a:lstStyle/>
        <a:p>
          <a:endParaRPr lang="ru-RU"/>
        </a:p>
      </dgm:t>
    </dgm:pt>
    <dgm:pt modelId="{CE2EEEFD-1DC8-43FF-B48E-E4DAD6491D31}" type="sibTrans" cxnId="{DA9968AF-E190-43E8-8792-425528E2D1C5}">
      <dgm:prSet/>
      <dgm:spPr/>
      <dgm:t>
        <a:bodyPr/>
        <a:lstStyle/>
        <a:p>
          <a:endParaRPr lang="ru-RU"/>
        </a:p>
      </dgm:t>
    </dgm:pt>
    <dgm:pt modelId="{BEA1AF8B-97E0-4B4B-8C5D-B749FC79BF09}">
      <dgm:prSet phldrT="[Текст]" custT="1"/>
      <dgm:spPr/>
      <dgm:t>
        <a:bodyPr/>
        <a:lstStyle/>
        <a:p>
          <a:r>
            <a:rPr lang="ru-RU" sz="2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Вовлечение  </a:t>
          </a:r>
          <a:r>
            <a:rPr lang="ru-RU" sz="22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гражданв</a:t>
          </a:r>
          <a:r>
            <a:rPr lang="ru-RU" sz="2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предпринимательскую деятельность.  Обеспечение участия в мероприятиях субъектов МСП и </a:t>
          </a:r>
          <a:r>
            <a:rPr lang="ru-RU" sz="22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самозанятых</a:t>
          </a:r>
          <a:r>
            <a:rPr lang="ru-RU" sz="2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граждан</a:t>
          </a:r>
          <a:endParaRPr lang="ru-RU" sz="2200" dirty="0">
            <a:solidFill>
              <a:schemeClr val="tx1"/>
            </a:solidFill>
            <a:latin typeface="Times New Roman" pitchFamily="18" charset="0"/>
            <a:cs typeface="Times New Roman" pitchFamily="18" charset="0"/>
          </a:endParaRPr>
        </a:p>
      </dgm:t>
    </dgm:pt>
    <dgm:pt modelId="{C0B95452-468B-4BF6-9656-5960047C9DDE}" type="parTrans" cxnId="{CF1DA69D-A16F-41EC-9D76-E9F2FCA11648}">
      <dgm:prSet/>
      <dgm:spPr/>
      <dgm:t>
        <a:bodyPr/>
        <a:lstStyle/>
        <a:p>
          <a:endParaRPr lang="ru-RU"/>
        </a:p>
      </dgm:t>
    </dgm:pt>
    <dgm:pt modelId="{F41A9159-FE14-44EE-A0B4-E0C3BC8D6820}" type="sibTrans" cxnId="{CF1DA69D-A16F-41EC-9D76-E9F2FCA11648}">
      <dgm:prSet/>
      <dgm:spPr/>
      <dgm:t>
        <a:bodyPr/>
        <a:lstStyle/>
        <a:p>
          <a:endParaRPr lang="ru-RU"/>
        </a:p>
      </dgm:t>
    </dgm:pt>
    <dgm:pt modelId="{78F1842B-DB9D-487F-995A-5446E1D8CCA6}">
      <dgm:prSet phldrT="[Текст]" custScaleY="41728" custLinFactNeighborY="510"/>
      <dgm:spPr/>
      <dgm:t>
        <a:bodyPr/>
        <a:lstStyle/>
        <a:p>
          <a:endParaRPr lang="ru-RU"/>
        </a:p>
      </dgm:t>
    </dgm:pt>
    <dgm:pt modelId="{0406243D-836E-4C83-9E08-C53BBF322B6E}" type="parTrans" cxnId="{FA70EC42-DCF5-4323-8C83-916A395D0160}">
      <dgm:prSet/>
      <dgm:spPr/>
      <dgm:t>
        <a:bodyPr/>
        <a:lstStyle/>
        <a:p>
          <a:endParaRPr lang="ru-RU"/>
        </a:p>
      </dgm:t>
    </dgm:pt>
    <dgm:pt modelId="{F6544302-260E-4212-88E5-A6043A1B2CD5}" type="sibTrans" cxnId="{FA70EC42-DCF5-4323-8C83-916A395D0160}">
      <dgm:prSet/>
      <dgm:spPr/>
      <dgm:t>
        <a:bodyPr/>
        <a:lstStyle/>
        <a:p>
          <a:endParaRPr lang="ru-RU"/>
        </a:p>
      </dgm:t>
    </dgm:pt>
    <dgm:pt modelId="{9A687903-D90F-4F08-B149-75289DE2A251}" type="pres">
      <dgm:prSet presAssocID="{626DA5A4-EA92-4959-A603-11CF49D0DD36}" presName="composite" presStyleCnt="0">
        <dgm:presLayoutVars>
          <dgm:chMax val="1"/>
          <dgm:dir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BC5CF416-74FE-4A8F-B2B4-2444B9BEA19C}" type="pres">
      <dgm:prSet presAssocID="{599057F3-CED2-444C-B2F0-E0266D3F7EAE}" presName="roof" presStyleLbl="dkBgShp" presStyleIdx="0" presStyleCnt="2" custScaleY="86745" custLinFactNeighborX="-921" custLinFactNeighborY="-3314"/>
      <dgm:spPr/>
      <dgm:t>
        <a:bodyPr/>
        <a:lstStyle/>
        <a:p>
          <a:endParaRPr lang="ru-RU"/>
        </a:p>
      </dgm:t>
    </dgm:pt>
    <dgm:pt modelId="{F38A729C-5E0D-4978-BFEC-EEE7F9653F6E}" type="pres">
      <dgm:prSet presAssocID="{599057F3-CED2-444C-B2F0-E0266D3F7EAE}" presName="pillars" presStyleCnt="0"/>
      <dgm:spPr/>
    </dgm:pt>
    <dgm:pt modelId="{34ADA9F6-8F1E-438C-99CC-5587CBB9937C}" type="pres">
      <dgm:prSet presAssocID="{599057F3-CED2-444C-B2F0-E0266D3F7EAE}" presName="pillar1" presStyleLbl="node1" presStyleIdx="0" presStyleCnt="3" custScaleY="11581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25CDFF7C-DB68-49A4-93D4-1951756DE50E}" type="pres">
      <dgm:prSet presAssocID="{AC8BCAEA-34C9-4FF2-A125-B1D4813D3D5D}" presName="pillarX" presStyleLbl="node1" presStyleIdx="1" presStyleCnt="3" custScaleY="116787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54371841-9E01-4228-983E-0897F8EA8942}" type="pres">
      <dgm:prSet presAssocID="{BEA1AF8B-97E0-4B4B-8C5D-B749FC79BF09}" presName="pillarX" presStyleLbl="node1" presStyleIdx="2" presStyleCnt="3" custScaleY="116302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9B6CF0CF-7A3C-4952-A390-99AFE07EF44B}" type="pres">
      <dgm:prSet presAssocID="{599057F3-CED2-444C-B2F0-E0266D3F7EAE}" presName="base" presStyleLbl="dkBgShp" presStyleIdx="1" presStyleCnt="2"/>
      <dgm:spPr/>
    </dgm:pt>
  </dgm:ptLst>
  <dgm:cxnLst>
    <dgm:cxn modelId="{2440F5E2-D28D-4190-A377-872EBA132740}" type="presOf" srcId="{785CBCFF-356A-480F-BBFC-C22720F1D400}" destId="{34ADA9F6-8F1E-438C-99CC-5587CBB9937C}" srcOrd="0" destOrd="0" presId="urn:microsoft.com/office/officeart/2005/8/layout/hList3"/>
    <dgm:cxn modelId="{CF1DA69D-A16F-41EC-9D76-E9F2FCA11648}" srcId="{599057F3-CED2-444C-B2F0-E0266D3F7EAE}" destId="{BEA1AF8B-97E0-4B4B-8C5D-B749FC79BF09}" srcOrd="2" destOrd="0" parTransId="{C0B95452-468B-4BF6-9656-5960047C9DDE}" sibTransId="{F41A9159-FE14-44EE-A0B4-E0C3BC8D6820}"/>
    <dgm:cxn modelId="{CBDA7610-EE75-4D05-8723-85C54032F6F4}" type="presOf" srcId="{599057F3-CED2-444C-B2F0-E0266D3F7EAE}" destId="{BC5CF416-74FE-4A8F-B2B4-2444B9BEA19C}" srcOrd="0" destOrd="0" presId="urn:microsoft.com/office/officeart/2005/8/layout/hList3"/>
    <dgm:cxn modelId="{FA70EC42-DCF5-4323-8C83-916A395D0160}" srcId="{626DA5A4-EA92-4959-A603-11CF49D0DD36}" destId="{78F1842B-DB9D-487F-995A-5446E1D8CCA6}" srcOrd="1" destOrd="0" parTransId="{0406243D-836E-4C83-9E08-C53BBF322B6E}" sibTransId="{F6544302-260E-4212-88E5-A6043A1B2CD5}"/>
    <dgm:cxn modelId="{CCA43B03-89C5-4763-A55A-5C54A31923F8}" type="presOf" srcId="{AC8BCAEA-34C9-4FF2-A125-B1D4813D3D5D}" destId="{25CDFF7C-DB68-49A4-93D4-1951756DE50E}" srcOrd="0" destOrd="0" presId="urn:microsoft.com/office/officeart/2005/8/layout/hList3"/>
    <dgm:cxn modelId="{3868A8B4-7354-477B-B14A-C49717E10E94}" srcId="{599057F3-CED2-444C-B2F0-E0266D3F7EAE}" destId="{785CBCFF-356A-480F-BBFC-C22720F1D400}" srcOrd="0" destOrd="0" parTransId="{BA472550-99AD-4EBA-A7E8-284FA612BE7A}" sibTransId="{FB5DBB60-CD1D-4E5C-AA7E-C2E0AAEA0AF9}"/>
    <dgm:cxn modelId="{11CF05A3-68EE-4710-A099-0E0C500AD156}" srcId="{626DA5A4-EA92-4959-A603-11CF49D0DD36}" destId="{599057F3-CED2-444C-B2F0-E0266D3F7EAE}" srcOrd="0" destOrd="0" parTransId="{AB40383F-B634-4332-86A4-EA2E731CF783}" sibTransId="{C9F734CB-6483-4DA3-A348-223F239071C5}"/>
    <dgm:cxn modelId="{14EFD6B7-DEC0-4535-97A9-4335AE64FBCA}" type="presOf" srcId="{626DA5A4-EA92-4959-A603-11CF49D0DD36}" destId="{9A687903-D90F-4F08-B149-75289DE2A251}" srcOrd="0" destOrd="0" presId="urn:microsoft.com/office/officeart/2005/8/layout/hList3"/>
    <dgm:cxn modelId="{329251E6-85BF-416C-A15F-DDD88B2777C0}" type="presOf" srcId="{BEA1AF8B-97E0-4B4B-8C5D-B749FC79BF09}" destId="{54371841-9E01-4228-983E-0897F8EA8942}" srcOrd="0" destOrd="0" presId="urn:microsoft.com/office/officeart/2005/8/layout/hList3"/>
    <dgm:cxn modelId="{DA9968AF-E190-43E8-8792-425528E2D1C5}" srcId="{599057F3-CED2-444C-B2F0-E0266D3F7EAE}" destId="{AC8BCAEA-34C9-4FF2-A125-B1D4813D3D5D}" srcOrd="1" destOrd="0" parTransId="{A087EC8F-C3BC-4170-8852-29CA2986EDA7}" sibTransId="{CE2EEEFD-1DC8-43FF-B48E-E4DAD6491D31}"/>
    <dgm:cxn modelId="{B2A2407F-FA1A-4049-A7AE-F0B3F5869199}" type="presParOf" srcId="{9A687903-D90F-4F08-B149-75289DE2A251}" destId="{BC5CF416-74FE-4A8F-B2B4-2444B9BEA19C}" srcOrd="0" destOrd="0" presId="urn:microsoft.com/office/officeart/2005/8/layout/hList3"/>
    <dgm:cxn modelId="{4A69A9B0-16E6-432D-B7B0-02FF37460CFB}" type="presParOf" srcId="{9A687903-D90F-4F08-B149-75289DE2A251}" destId="{F38A729C-5E0D-4978-BFEC-EEE7F9653F6E}" srcOrd="1" destOrd="0" presId="urn:microsoft.com/office/officeart/2005/8/layout/hList3"/>
    <dgm:cxn modelId="{88986A99-A033-46E9-99A6-FC26C81F14AE}" type="presParOf" srcId="{F38A729C-5E0D-4978-BFEC-EEE7F9653F6E}" destId="{34ADA9F6-8F1E-438C-99CC-5587CBB9937C}" srcOrd="0" destOrd="0" presId="urn:microsoft.com/office/officeart/2005/8/layout/hList3"/>
    <dgm:cxn modelId="{92C168C8-8EE0-436B-8832-17EEEA4A6C15}" type="presParOf" srcId="{F38A729C-5E0D-4978-BFEC-EEE7F9653F6E}" destId="{25CDFF7C-DB68-49A4-93D4-1951756DE50E}" srcOrd="1" destOrd="0" presId="urn:microsoft.com/office/officeart/2005/8/layout/hList3"/>
    <dgm:cxn modelId="{3709B29F-D428-40EB-A5A2-37C4ABD79CB6}" type="presParOf" srcId="{F38A729C-5E0D-4978-BFEC-EEE7F9653F6E}" destId="{54371841-9E01-4228-983E-0897F8EA8942}" srcOrd="2" destOrd="0" presId="urn:microsoft.com/office/officeart/2005/8/layout/hList3"/>
    <dgm:cxn modelId="{A828A4F0-15DD-46A5-B505-D8B1F5C0F919}" type="presParOf" srcId="{9A687903-D90F-4F08-B149-75289DE2A251}" destId="{9B6CF0CF-7A3C-4952-A390-99AFE07EF44B}" srcOrd="2" destOrd="0" presId="urn:microsoft.com/office/officeart/2005/8/layout/hList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AE7B92F9-1E96-4F35-9EA2-99753D20F0CE}" type="doc">
      <dgm:prSet loTypeId="urn:microsoft.com/office/officeart/2005/8/layout/vList5" loCatId="list" qsTypeId="urn:microsoft.com/office/officeart/2005/8/quickstyle/simple1" qsCatId="simple" csTypeId="urn:microsoft.com/office/officeart/2005/8/colors/accent0_3" csCatId="mainScheme" phldr="1"/>
      <dgm:spPr/>
      <dgm:t>
        <a:bodyPr/>
        <a:lstStyle/>
        <a:p>
          <a:endParaRPr lang="ru-RU"/>
        </a:p>
      </dgm:t>
    </dgm:pt>
    <dgm:pt modelId="{C3483122-F98B-4B5C-9B32-5476070BC64B}">
      <dgm:prSet phldrT="[Текст]" custT="1"/>
      <dgm:spPr/>
      <dgm:t>
        <a:bodyPr/>
        <a:lstStyle/>
        <a:p>
          <a:r>
            <a:rPr lang="ru-RU" sz="1200" dirty="0" smtClean="0"/>
            <a:t>Лучшие </a:t>
          </a:r>
          <a:r>
            <a:rPr lang="ru-RU" sz="1200" dirty="0" smtClean="0">
              <a:latin typeface="Times New Roman" pitchFamily="18" charset="0"/>
              <a:cs typeface="Times New Roman" pitchFamily="18" charset="0"/>
            </a:rPr>
            <a:t>условия</a:t>
          </a:r>
          <a:r>
            <a:rPr lang="ru-RU" sz="1200" dirty="0" smtClean="0"/>
            <a:t> для развития бизнеса</a:t>
          </a:r>
          <a:endParaRPr lang="ru-RU" sz="600" dirty="0"/>
        </a:p>
      </dgm:t>
    </dgm:pt>
    <dgm:pt modelId="{E7B5D700-DE10-47E3-8130-FCC4DA2AE5AB}" type="parTrans" cxnId="{DD2FB96A-4C9A-4BA6-9AE1-595E243A7F50}">
      <dgm:prSet/>
      <dgm:spPr/>
      <dgm:t>
        <a:bodyPr/>
        <a:lstStyle/>
        <a:p>
          <a:endParaRPr lang="ru-RU"/>
        </a:p>
      </dgm:t>
    </dgm:pt>
    <dgm:pt modelId="{24A3FD84-5AE3-4692-9115-1275EB3F6936}" type="sibTrans" cxnId="{DD2FB96A-4C9A-4BA6-9AE1-595E243A7F50}">
      <dgm:prSet/>
      <dgm:spPr/>
      <dgm:t>
        <a:bodyPr/>
        <a:lstStyle/>
        <a:p>
          <a:endParaRPr lang="ru-RU"/>
        </a:p>
      </dgm:t>
    </dgm:pt>
    <dgm:pt modelId="{9F415430-E82D-4375-BAAD-32359AA96F85}">
      <dgm:prSet phldrT="[Текст]" custT="1"/>
      <dgm:spPr/>
      <dgm:t>
        <a:bodyPr/>
        <a:lstStyle/>
        <a:p>
          <a:r>
            <a:rPr lang="ru-RU" sz="1200" dirty="0" smtClean="0">
              <a:latin typeface="Times New Roman" pitchFamily="18" charset="0"/>
              <a:cs typeface="Times New Roman" pitchFamily="18" charset="0"/>
            </a:rPr>
            <a:t>Участие в программах Ленинградской области по развитию инфраструктуры и институтов поддержки предпринимательской деятельности</a:t>
          </a:r>
          <a:endParaRPr lang="ru-RU" sz="1200" dirty="0">
            <a:latin typeface="Times New Roman" pitchFamily="18" charset="0"/>
            <a:cs typeface="Times New Roman" pitchFamily="18" charset="0"/>
          </a:endParaRPr>
        </a:p>
      </dgm:t>
    </dgm:pt>
    <dgm:pt modelId="{A36BE386-22F3-4C03-80F4-6C77D4755623}" type="parTrans" cxnId="{0668079E-70AB-4463-B0D9-D0AEA4B6E524}">
      <dgm:prSet/>
      <dgm:spPr/>
      <dgm:t>
        <a:bodyPr/>
        <a:lstStyle/>
        <a:p>
          <a:endParaRPr lang="ru-RU"/>
        </a:p>
      </dgm:t>
    </dgm:pt>
    <dgm:pt modelId="{B3B0BE1D-286A-4A33-B9AB-5EB63DA741B8}" type="sibTrans" cxnId="{0668079E-70AB-4463-B0D9-D0AEA4B6E524}">
      <dgm:prSet/>
      <dgm:spPr/>
      <dgm:t>
        <a:bodyPr/>
        <a:lstStyle/>
        <a:p>
          <a:endParaRPr lang="ru-RU"/>
        </a:p>
      </dgm:t>
    </dgm:pt>
    <dgm:pt modelId="{41310924-7CB4-4706-A7BE-AB324F54C319}">
      <dgm:prSet phldrT="[Текст]" custT="1"/>
      <dgm:spPr/>
      <dgm:t>
        <a:bodyPr/>
        <a:lstStyle/>
        <a:p>
          <a:r>
            <a:rPr lang="ru-RU" sz="1200" dirty="0" smtClean="0">
              <a:latin typeface="Times New Roman" pitchFamily="18" charset="0"/>
              <a:cs typeface="Times New Roman" pitchFamily="18" charset="0"/>
            </a:rPr>
            <a:t>Проведение крупных городских, региональных форумов делового сообщества с целью привлечения общественности, развития деловых связей бизнес - сообщества </a:t>
          </a:r>
          <a:r>
            <a:rPr lang="ru-RU" sz="1200" dirty="0" err="1" smtClean="0">
              <a:latin typeface="Times New Roman" pitchFamily="18" charset="0"/>
              <a:cs typeface="Times New Roman" pitchFamily="18" charset="0"/>
            </a:rPr>
            <a:t>Лужского</a:t>
          </a:r>
          <a:r>
            <a:rPr lang="ru-RU" sz="1200" dirty="0" smtClean="0">
              <a:latin typeface="Times New Roman" pitchFamily="18" charset="0"/>
              <a:cs typeface="Times New Roman" pitchFamily="18" charset="0"/>
            </a:rPr>
            <a:t> района, организация и регулярное проведение тренингов и семинаров для школьников и взрослого населения посвященных популяризации предпринимательской деятельности, в том числе с информированием населения о предпринимательских возможностях в </a:t>
          </a:r>
          <a:r>
            <a:rPr lang="ru-RU" sz="1200" dirty="0" err="1" smtClean="0">
              <a:latin typeface="Times New Roman" pitchFamily="18" charset="0"/>
              <a:cs typeface="Times New Roman" pitchFamily="18" charset="0"/>
            </a:rPr>
            <a:t>Лужском</a:t>
          </a:r>
          <a:r>
            <a:rPr lang="ru-RU" sz="1200" dirty="0" smtClean="0">
              <a:latin typeface="Times New Roman" pitchFamily="18" charset="0"/>
              <a:cs typeface="Times New Roman" pitchFamily="18" charset="0"/>
            </a:rPr>
            <a:t> районе</a:t>
          </a:r>
          <a:endParaRPr lang="ru-RU" sz="1200" dirty="0">
            <a:latin typeface="Times New Roman" pitchFamily="18" charset="0"/>
            <a:cs typeface="Times New Roman" pitchFamily="18" charset="0"/>
          </a:endParaRPr>
        </a:p>
      </dgm:t>
    </dgm:pt>
    <dgm:pt modelId="{DE346BA9-221E-483D-A239-F5B1F194B32F}" type="parTrans" cxnId="{15D2B439-0B9E-4668-B95E-A3F8EAD7C997}">
      <dgm:prSet/>
      <dgm:spPr/>
      <dgm:t>
        <a:bodyPr/>
        <a:lstStyle/>
        <a:p>
          <a:endParaRPr lang="ru-RU"/>
        </a:p>
      </dgm:t>
    </dgm:pt>
    <dgm:pt modelId="{D3B9A952-1C70-4FC4-82CB-0E74072F27B5}" type="sibTrans" cxnId="{15D2B439-0B9E-4668-B95E-A3F8EAD7C997}">
      <dgm:prSet/>
      <dgm:spPr/>
      <dgm:t>
        <a:bodyPr/>
        <a:lstStyle/>
        <a:p>
          <a:endParaRPr lang="ru-RU"/>
        </a:p>
      </dgm:t>
    </dgm:pt>
    <dgm:pt modelId="{1A1C707C-DB35-4346-84B9-F8E0B4146289}">
      <dgm:prSet phldrT="[Текст]" custT="1"/>
      <dgm:spPr/>
      <dgm:t>
        <a:bodyPr/>
        <a:lstStyle/>
        <a:p>
          <a:r>
            <a:rPr lang="ru-RU" sz="1200" dirty="0" smtClean="0">
              <a:latin typeface="Times New Roman" pitchFamily="18" charset="0"/>
              <a:cs typeface="Times New Roman" pitchFamily="18" charset="0"/>
            </a:rPr>
            <a:t>Развитие АПК</a:t>
          </a:r>
          <a:endParaRPr lang="ru-RU" sz="1200" dirty="0">
            <a:latin typeface="Times New Roman" pitchFamily="18" charset="0"/>
            <a:cs typeface="Times New Roman" pitchFamily="18" charset="0"/>
          </a:endParaRPr>
        </a:p>
      </dgm:t>
    </dgm:pt>
    <dgm:pt modelId="{E8E8F5FB-D313-4A87-9C43-66B6E8D75FB7}" type="parTrans" cxnId="{8AC76089-849A-4F82-9E86-FFC93F51B5A8}">
      <dgm:prSet/>
      <dgm:spPr/>
      <dgm:t>
        <a:bodyPr/>
        <a:lstStyle/>
        <a:p>
          <a:endParaRPr lang="ru-RU"/>
        </a:p>
      </dgm:t>
    </dgm:pt>
    <dgm:pt modelId="{AFC320CF-4C98-43B2-8729-CC58B38FCD32}" type="sibTrans" cxnId="{8AC76089-849A-4F82-9E86-FFC93F51B5A8}">
      <dgm:prSet/>
      <dgm:spPr/>
      <dgm:t>
        <a:bodyPr/>
        <a:lstStyle/>
        <a:p>
          <a:endParaRPr lang="ru-RU"/>
        </a:p>
      </dgm:t>
    </dgm:pt>
    <dgm:pt modelId="{C30315CF-C236-4C73-B1E3-AC2607B2F385}">
      <dgm:prSet phldrT="[Текст]" custT="1"/>
      <dgm:spPr/>
      <dgm:t>
        <a:bodyPr/>
        <a:lstStyle/>
        <a:p>
          <a:r>
            <a:rPr lang="ru-RU" sz="1200" dirty="0" smtClean="0">
              <a:latin typeface="Times New Roman" pitchFamily="18" charset="0"/>
              <a:cs typeface="Times New Roman" pitchFamily="18" charset="0"/>
            </a:rPr>
            <a:t>Информирование, истории успеха, тренинги, круглые столы, семинары</a:t>
          </a:r>
          <a:endParaRPr lang="ru-RU" sz="1200" dirty="0">
            <a:latin typeface="Times New Roman" pitchFamily="18" charset="0"/>
            <a:cs typeface="Times New Roman" pitchFamily="18" charset="0"/>
          </a:endParaRPr>
        </a:p>
      </dgm:t>
    </dgm:pt>
    <dgm:pt modelId="{044F6C68-279A-40E3-A35F-97EC2E3CA278}" type="parTrans" cxnId="{08B26FAD-9929-4776-812C-5F4F7BE302E9}">
      <dgm:prSet/>
      <dgm:spPr/>
      <dgm:t>
        <a:bodyPr/>
        <a:lstStyle/>
        <a:p>
          <a:endParaRPr lang="ru-RU"/>
        </a:p>
      </dgm:t>
    </dgm:pt>
    <dgm:pt modelId="{E4C386A0-AFE8-4A81-B987-C8DAB739578F}" type="sibTrans" cxnId="{08B26FAD-9929-4776-812C-5F4F7BE302E9}">
      <dgm:prSet/>
      <dgm:spPr/>
      <dgm:t>
        <a:bodyPr/>
        <a:lstStyle/>
        <a:p>
          <a:endParaRPr lang="ru-RU"/>
        </a:p>
      </dgm:t>
    </dgm:pt>
    <dgm:pt modelId="{4EF82F77-F6F3-4D1E-BBF6-E1E192DA692F}">
      <dgm:prSet phldrT="[Текст]" custT="1"/>
      <dgm:spPr/>
      <dgm:t>
        <a:bodyPr/>
        <a:lstStyle/>
        <a:p>
          <a:r>
            <a:rPr lang="ru-RU" sz="1000" dirty="0" smtClean="0">
              <a:latin typeface="Times New Roman" pitchFamily="18" charset="0"/>
              <a:cs typeface="Times New Roman" pitchFamily="18" charset="0"/>
            </a:rPr>
            <a:t>Популяризация предпринимательской деятельности, </a:t>
          </a:r>
          <a:r>
            <a:rPr lang="ru-RU" sz="1000" dirty="0" err="1" smtClean="0">
              <a:latin typeface="Times New Roman" pitchFamily="18" charset="0"/>
              <a:cs typeface="Times New Roman" pitchFamily="18" charset="0"/>
            </a:rPr>
            <a:t>самозанятости</a:t>
          </a:r>
          <a:r>
            <a:rPr lang="ru-RU" sz="1000" dirty="0" smtClean="0">
              <a:latin typeface="Times New Roman" pitchFamily="18" charset="0"/>
              <a:cs typeface="Times New Roman" pitchFamily="18" charset="0"/>
            </a:rPr>
            <a:t> граждан</a:t>
          </a:r>
        </a:p>
      </dgm:t>
    </dgm:pt>
    <dgm:pt modelId="{3113B17F-8DC0-422B-A4F7-D709768B8DE0}" type="parTrans" cxnId="{EC77C6AF-0939-4BDE-82C2-6654C2C5FF69}">
      <dgm:prSet/>
      <dgm:spPr/>
      <dgm:t>
        <a:bodyPr/>
        <a:lstStyle/>
        <a:p>
          <a:endParaRPr lang="ru-RU"/>
        </a:p>
      </dgm:t>
    </dgm:pt>
    <dgm:pt modelId="{5D6778C8-662F-47B1-88BF-821DED725DF7}" type="sibTrans" cxnId="{EC77C6AF-0939-4BDE-82C2-6654C2C5FF69}">
      <dgm:prSet/>
      <dgm:spPr/>
      <dgm:t>
        <a:bodyPr/>
        <a:lstStyle/>
        <a:p>
          <a:endParaRPr lang="ru-RU"/>
        </a:p>
      </dgm:t>
    </dgm:pt>
    <dgm:pt modelId="{ABC190E2-2657-4545-9D64-354C55A8EFAA}">
      <dgm:prSet phldrT="[Текст]" custT="1"/>
      <dgm:spPr/>
      <dgm:t>
        <a:bodyPr/>
        <a:lstStyle/>
        <a:p>
          <a:r>
            <a:rPr lang="ru-RU" sz="1200" dirty="0" smtClean="0">
              <a:latin typeface="Times New Roman" pitchFamily="18" charset="0"/>
              <a:cs typeface="Times New Roman" pitchFamily="18" charset="0"/>
            </a:rPr>
            <a:t>Использование  информационных ресурсов, направленных на информирование  широкого круга потребителей о производителях и ассортименте с/х продукции</a:t>
          </a:r>
          <a:endParaRPr lang="ru-RU" sz="1200" dirty="0">
            <a:latin typeface="Times New Roman" pitchFamily="18" charset="0"/>
            <a:cs typeface="Times New Roman" pitchFamily="18" charset="0"/>
          </a:endParaRPr>
        </a:p>
      </dgm:t>
    </dgm:pt>
    <dgm:pt modelId="{0B40437C-B2D6-4838-90B4-2FCC495508B6}" type="parTrans" cxnId="{CCC69793-BD26-489D-ACED-B9F926769C2A}">
      <dgm:prSet/>
      <dgm:spPr/>
      <dgm:t>
        <a:bodyPr/>
        <a:lstStyle/>
        <a:p>
          <a:endParaRPr lang="ru-RU"/>
        </a:p>
      </dgm:t>
    </dgm:pt>
    <dgm:pt modelId="{80C50E25-DAE1-4DDF-A96A-9656FC6CB066}" type="sibTrans" cxnId="{CCC69793-BD26-489D-ACED-B9F926769C2A}">
      <dgm:prSet/>
      <dgm:spPr/>
      <dgm:t>
        <a:bodyPr/>
        <a:lstStyle/>
        <a:p>
          <a:endParaRPr lang="ru-RU"/>
        </a:p>
      </dgm:t>
    </dgm:pt>
    <dgm:pt modelId="{92074E18-1B0E-4C75-A93D-78FA69E2A13D}">
      <dgm:prSet phldrT="[Текст]" custT="1"/>
      <dgm:spPr/>
      <dgm:t>
        <a:bodyPr/>
        <a:lstStyle/>
        <a:p>
          <a:r>
            <a:rPr lang="ru-RU" sz="1200" dirty="0" smtClean="0">
              <a:latin typeface="Times New Roman" pitchFamily="18" charset="0"/>
              <a:cs typeface="Times New Roman" pitchFamily="18" charset="0"/>
            </a:rPr>
            <a:t>Участие в организации выставок, ярмарок с целью продвижения продукции на региональном рынке, вовлечение в процесс гос. закупок, участие в электронном магазине</a:t>
          </a:r>
          <a:endParaRPr lang="ru-RU" sz="1200" dirty="0">
            <a:latin typeface="Times New Roman" pitchFamily="18" charset="0"/>
            <a:cs typeface="Times New Roman" pitchFamily="18" charset="0"/>
          </a:endParaRPr>
        </a:p>
      </dgm:t>
    </dgm:pt>
    <dgm:pt modelId="{49655DFC-DA61-45D5-99B4-42A66E58293D}" type="parTrans" cxnId="{2FE2DBE5-296F-40A9-8B48-9DED45E17C6C}">
      <dgm:prSet/>
      <dgm:spPr/>
      <dgm:t>
        <a:bodyPr/>
        <a:lstStyle/>
        <a:p>
          <a:endParaRPr lang="ru-RU"/>
        </a:p>
      </dgm:t>
    </dgm:pt>
    <dgm:pt modelId="{9739A25B-A35B-4EB3-8E7C-C00D388762FF}" type="sibTrans" cxnId="{2FE2DBE5-296F-40A9-8B48-9DED45E17C6C}">
      <dgm:prSet/>
      <dgm:spPr/>
      <dgm:t>
        <a:bodyPr/>
        <a:lstStyle/>
        <a:p>
          <a:endParaRPr lang="ru-RU"/>
        </a:p>
      </dgm:t>
    </dgm:pt>
    <dgm:pt modelId="{EE035B2D-D897-40BE-AC07-DA51BEE58772}" type="pres">
      <dgm:prSet presAssocID="{AE7B92F9-1E96-4F35-9EA2-99753D20F0CE}" presName="Name0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D40D5935-678C-4AF4-A2F0-3D4359522B8F}" type="pres">
      <dgm:prSet presAssocID="{C3483122-F98B-4B5C-9B32-5476070BC64B}" presName="linNode" presStyleCnt="0"/>
      <dgm:spPr/>
    </dgm:pt>
    <dgm:pt modelId="{0A4BF4C3-93C5-4EC4-9368-BCED9F18614F}" type="pres">
      <dgm:prSet presAssocID="{C3483122-F98B-4B5C-9B32-5476070BC64B}" presName="parentText" presStyleLbl="node1" presStyleIdx="0" presStyleCnt="3" custScaleX="33008" custScaleY="109934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906763EF-30AA-4495-AA06-98D043B07963}" type="pres">
      <dgm:prSet presAssocID="{C3483122-F98B-4B5C-9B32-5476070BC64B}" presName="descendantText" presStyleLbl="alignAccFollowNode1" presStyleIdx="0" presStyleCnt="3" custScaleX="138899" custScaleY="137201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0463FECB-15DD-43C3-82BB-D4E3C8D9614F}" type="pres">
      <dgm:prSet presAssocID="{24A3FD84-5AE3-4692-9115-1275EB3F6936}" presName="sp" presStyleCnt="0"/>
      <dgm:spPr/>
    </dgm:pt>
    <dgm:pt modelId="{1B0715B4-79F0-47BC-8D8F-D9FB5E8E65DB}" type="pres">
      <dgm:prSet presAssocID="{1A1C707C-DB35-4346-84B9-F8E0B4146289}" presName="linNode" presStyleCnt="0"/>
      <dgm:spPr/>
    </dgm:pt>
    <dgm:pt modelId="{6C1BFBA9-4707-45C5-92C9-36A3652E89A9}" type="pres">
      <dgm:prSet presAssocID="{1A1C707C-DB35-4346-84B9-F8E0B4146289}" presName="parentText" presStyleLbl="node1" presStyleIdx="1" presStyleCnt="3" custFlipHor="1" custScaleX="34111" custScaleY="43225" custLinFactNeighborX="206" custLinFactNeighborY="2063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B4DA5704-7A7A-40A5-B6AF-1C17E82AB5F4}" type="pres">
      <dgm:prSet presAssocID="{1A1C707C-DB35-4346-84B9-F8E0B4146289}" presName="descendantText" presStyleLbl="alignAccFollowNode1" presStyleIdx="1" presStyleCnt="3" custScaleX="138652" custScaleY="43921" custLinFactNeighborX="3873" custLinFactNeighborY="219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8D9CE511-8644-4802-8D3C-3D3645DB454D}" type="pres">
      <dgm:prSet presAssocID="{AFC320CF-4C98-43B2-8729-CC58B38FCD32}" presName="sp" presStyleCnt="0"/>
      <dgm:spPr/>
    </dgm:pt>
    <dgm:pt modelId="{4E21459F-EA28-400F-AFBF-25914545A45F}" type="pres">
      <dgm:prSet presAssocID="{4EF82F77-F6F3-4D1E-BBF6-E1E192DA692F}" presName="linNode" presStyleCnt="0"/>
      <dgm:spPr/>
    </dgm:pt>
    <dgm:pt modelId="{762880B1-2628-480C-928C-3065165EA387}" type="pres">
      <dgm:prSet presAssocID="{4EF82F77-F6F3-4D1E-BBF6-E1E192DA692F}" presName="parentText" presStyleLbl="node1" presStyleIdx="2" presStyleCnt="3" custScaleX="38517" custScaleY="60595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4328292D-AEF5-4F08-8092-B75CDD3752DA}" type="pres">
      <dgm:prSet presAssocID="{4EF82F77-F6F3-4D1E-BBF6-E1E192DA692F}" presName="descendantText" presStyleLbl="alignAccFollowNode1" presStyleIdx="2" presStyleCnt="3" custScaleX="140163" custScaleY="73100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EC77C6AF-0939-4BDE-82C2-6654C2C5FF69}" srcId="{AE7B92F9-1E96-4F35-9EA2-99753D20F0CE}" destId="{4EF82F77-F6F3-4D1E-BBF6-E1E192DA692F}" srcOrd="2" destOrd="0" parTransId="{3113B17F-8DC0-422B-A4F7-D709768B8DE0}" sibTransId="{5D6778C8-662F-47B1-88BF-821DED725DF7}"/>
    <dgm:cxn modelId="{327A924E-58D8-4A18-9429-83EC0F366248}" type="presOf" srcId="{AE7B92F9-1E96-4F35-9EA2-99753D20F0CE}" destId="{EE035B2D-D897-40BE-AC07-DA51BEE58772}" srcOrd="0" destOrd="0" presId="urn:microsoft.com/office/officeart/2005/8/layout/vList5"/>
    <dgm:cxn modelId="{DD2FB96A-4C9A-4BA6-9AE1-595E243A7F50}" srcId="{AE7B92F9-1E96-4F35-9EA2-99753D20F0CE}" destId="{C3483122-F98B-4B5C-9B32-5476070BC64B}" srcOrd="0" destOrd="0" parTransId="{E7B5D700-DE10-47E3-8130-FCC4DA2AE5AB}" sibTransId="{24A3FD84-5AE3-4692-9115-1275EB3F6936}"/>
    <dgm:cxn modelId="{5D1CB4C0-F928-40BF-B72E-149EE27B832B}" type="presOf" srcId="{C3483122-F98B-4B5C-9B32-5476070BC64B}" destId="{0A4BF4C3-93C5-4EC4-9368-BCED9F18614F}" srcOrd="0" destOrd="0" presId="urn:microsoft.com/office/officeart/2005/8/layout/vList5"/>
    <dgm:cxn modelId="{2FE2DBE5-296F-40A9-8B48-9DED45E17C6C}" srcId="{1A1C707C-DB35-4346-84B9-F8E0B4146289}" destId="{92074E18-1B0E-4C75-A93D-78FA69E2A13D}" srcOrd="1" destOrd="0" parTransId="{49655DFC-DA61-45D5-99B4-42A66E58293D}" sibTransId="{9739A25B-A35B-4EB3-8E7C-C00D388762FF}"/>
    <dgm:cxn modelId="{6B68C378-460B-4CF9-B423-C8D26B9FFBA1}" type="presOf" srcId="{9F415430-E82D-4375-BAAD-32359AA96F85}" destId="{906763EF-30AA-4495-AA06-98D043B07963}" srcOrd="0" destOrd="0" presId="urn:microsoft.com/office/officeart/2005/8/layout/vList5"/>
    <dgm:cxn modelId="{C147DD2F-CB81-4517-BE20-1A2D73A241CA}" type="presOf" srcId="{C30315CF-C236-4C73-B1E3-AC2607B2F385}" destId="{4328292D-AEF5-4F08-8092-B75CDD3752DA}" srcOrd="0" destOrd="0" presId="urn:microsoft.com/office/officeart/2005/8/layout/vList5"/>
    <dgm:cxn modelId="{AEE418FB-2054-4A5A-B2B3-FAB36AE129A9}" type="presOf" srcId="{92074E18-1B0E-4C75-A93D-78FA69E2A13D}" destId="{B4DA5704-7A7A-40A5-B6AF-1C17E82AB5F4}" srcOrd="0" destOrd="1" presId="urn:microsoft.com/office/officeart/2005/8/layout/vList5"/>
    <dgm:cxn modelId="{8AC76089-849A-4F82-9E86-FFC93F51B5A8}" srcId="{AE7B92F9-1E96-4F35-9EA2-99753D20F0CE}" destId="{1A1C707C-DB35-4346-84B9-F8E0B4146289}" srcOrd="1" destOrd="0" parTransId="{E8E8F5FB-D313-4A87-9C43-66B6E8D75FB7}" sibTransId="{AFC320CF-4C98-43B2-8729-CC58B38FCD32}"/>
    <dgm:cxn modelId="{FF8C9654-3383-4AA6-8C01-98161B9B419A}" type="presOf" srcId="{41310924-7CB4-4706-A7BE-AB324F54C319}" destId="{906763EF-30AA-4495-AA06-98D043B07963}" srcOrd="0" destOrd="1" presId="urn:microsoft.com/office/officeart/2005/8/layout/vList5"/>
    <dgm:cxn modelId="{15D2B439-0B9E-4668-B95E-A3F8EAD7C997}" srcId="{C3483122-F98B-4B5C-9B32-5476070BC64B}" destId="{41310924-7CB4-4706-A7BE-AB324F54C319}" srcOrd="1" destOrd="0" parTransId="{DE346BA9-221E-483D-A239-F5B1F194B32F}" sibTransId="{D3B9A952-1C70-4FC4-82CB-0E74072F27B5}"/>
    <dgm:cxn modelId="{82F37EB0-F194-4CBC-A055-8CDA66D7CD24}" type="presOf" srcId="{ABC190E2-2657-4545-9D64-354C55A8EFAA}" destId="{B4DA5704-7A7A-40A5-B6AF-1C17E82AB5F4}" srcOrd="0" destOrd="0" presId="urn:microsoft.com/office/officeart/2005/8/layout/vList5"/>
    <dgm:cxn modelId="{B91728A5-8400-43FE-9E2A-2EF331345360}" type="presOf" srcId="{1A1C707C-DB35-4346-84B9-F8E0B4146289}" destId="{6C1BFBA9-4707-45C5-92C9-36A3652E89A9}" srcOrd="0" destOrd="0" presId="urn:microsoft.com/office/officeart/2005/8/layout/vList5"/>
    <dgm:cxn modelId="{475E810D-0089-4696-8C23-09B4BB625F95}" type="presOf" srcId="{4EF82F77-F6F3-4D1E-BBF6-E1E192DA692F}" destId="{762880B1-2628-480C-928C-3065165EA387}" srcOrd="0" destOrd="0" presId="urn:microsoft.com/office/officeart/2005/8/layout/vList5"/>
    <dgm:cxn modelId="{CCC69793-BD26-489D-ACED-B9F926769C2A}" srcId="{1A1C707C-DB35-4346-84B9-F8E0B4146289}" destId="{ABC190E2-2657-4545-9D64-354C55A8EFAA}" srcOrd="0" destOrd="0" parTransId="{0B40437C-B2D6-4838-90B4-2FCC495508B6}" sibTransId="{80C50E25-DAE1-4DDF-A96A-9656FC6CB066}"/>
    <dgm:cxn modelId="{0668079E-70AB-4463-B0D9-D0AEA4B6E524}" srcId="{C3483122-F98B-4B5C-9B32-5476070BC64B}" destId="{9F415430-E82D-4375-BAAD-32359AA96F85}" srcOrd="0" destOrd="0" parTransId="{A36BE386-22F3-4C03-80F4-6C77D4755623}" sibTransId="{B3B0BE1D-286A-4A33-B9AB-5EB63DA741B8}"/>
    <dgm:cxn modelId="{08B26FAD-9929-4776-812C-5F4F7BE302E9}" srcId="{4EF82F77-F6F3-4D1E-BBF6-E1E192DA692F}" destId="{C30315CF-C236-4C73-B1E3-AC2607B2F385}" srcOrd="0" destOrd="0" parTransId="{044F6C68-279A-40E3-A35F-97EC2E3CA278}" sibTransId="{E4C386A0-AFE8-4A81-B987-C8DAB739578F}"/>
    <dgm:cxn modelId="{8FB6119F-0918-494E-AD70-BAC4DF5F9B57}" type="presParOf" srcId="{EE035B2D-D897-40BE-AC07-DA51BEE58772}" destId="{D40D5935-678C-4AF4-A2F0-3D4359522B8F}" srcOrd="0" destOrd="0" presId="urn:microsoft.com/office/officeart/2005/8/layout/vList5"/>
    <dgm:cxn modelId="{EF47EDCD-6820-47A8-A7A1-DCD72A1DF72D}" type="presParOf" srcId="{D40D5935-678C-4AF4-A2F0-3D4359522B8F}" destId="{0A4BF4C3-93C5-4EC4-9368-BCED9F18614F}" srcOrd="0" destOrd="0" presId="urn:microsoft.com/office/officeart/2005/8/layout/vList5"/>
    <dgm:cxn modelId="{40E70E59-5649-422F-9D43-BA50E391EC1C}" type="presParOf" srcId="{D40D5935-678C-4AF4-A2F0-3D4359522B8F}" destId="{906763EF-30AA-4495-AA06-98D043B07963}" srcOrd="1" destOrd="0" presId="urn:microsoft.com/office/officeart/2005/8/layout/vList5"/>
    <dgm:cxn modelId="{5BBDD93D-BCFF-4494-8F70-1BFC05515B3A}" type="presParOf" srcId="{EE035B2D-D897-40BE-AC07-DA51BEE58772}" destId="{0463FECB-15DD-43C3-82BB-D4E3C8D9614F}" srcOrd="1" destOrd="0" presId="urn:microsoft.com/office/officeart/2005/8/layout/vList5"/>
    <dgm:cxn modelId="{C00D48F5-ADB1-4C7B-B19B-46F906A71667}" type="presParOf" srcId="{EE035B2D-D897-40BE-AC07-DA51BEE58772}" destId="{1B0715B4-79F0-47BC-8D8F-D9FB5E8E65DB}" srcOrd="2" destOrd="0" presId="urn:microsoft.com/office/officeart/2005/8/layout/vList5"/>
    <dgm:cxn modelId="{8B3B9B10-A7D8-43B2-B69C-168B96A15CAB}" type="presParOf" srcId="{1B0715B4-79F0-47BC-8D8F-D9FB5E8E65DB}" destId="{6C1BFBA9-4707-45C5-92C9-36A3652E89A9}" srcOrd="0" destOrd="0" presId="urn:microsoft.com/office/officeart/2005/8/layout/vList5"/>
    <dgm:cxn modelId="{42646140-5DDE-4836-8CFF-1EDF24D868B4}" type="presParOf" srcId="{1B0715B4-79F0-47BC-8D8F-D9FB5E8E65DB}" destId="{B4DA5704-7A7A-40A5-B6AF-1C17E82AB5F4}" srcOrd="1" destOrd="0" presId="urn:microsoft.com/office/officeart/2005/8/layout/vList5"/>
    <dgm:cxn modelId="{948DDF6C-EA33-42C3-A556-80ECDCF27790}" type="presParOf" srcId="{EE035B2D-D897-40BE-AC07-DA51BEE58772}" destId="{8D9CE511-8644-4802-8D3C-3D3645DB454D}" srcOrd="3" destOrd="0" presId="urn:microsoft.com/office/officeart/2005/8/layout/vList5"/>
    <dgm:cxn modelId="{9CB329C6-AD47-4AF9-A553-352F175CB03A}" type="presParOf" srcId="{EE035B2D-D897-40BE-AC07-DA51BEE58772}" destId="{4E21459F-EA28-400F-AFBF-25914545A45F}" srcOrd="4" destOrd="0" presId="urn:microsoft.com/office/officeart/2005/8/layout/vList5"/>
    <dgm:cxn modelId="{6A73EDD6-497A-46EA-970D-F8A62BCDF908}" type="presParOf" srcId="{4E21459F-EA28-400F-AFBF-25914545A45F}" destId="{762880B1-2628-480C-928C-3065165EA387}" srcOrd="0" destOrd="0" presId="urn:microsoft.com/office/officeart/2005/8/layout/vList5"/>
    <dgm:cxn modelId="{E5DD04B8-E430-47AB-8148-CA4AED50D5EF}" type="presParOf" srcId="{4E21459F-EA28-400F-AFBF-25914545A45F}" destId="{4328292D-AEF5-4F08-8092-B75CDD3752DA}" srcOrd="1" destOrd="0" presId="urn:microsoft.com/office/officeart/2005/8/layout/vList5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5F91E123-F6B2-487A-8336-1483B3E21CFA}">
      <dsp:nvSpPr>
        <dsp:cNvPr id="0" name=""/>
        <dsp:cNvSpPr/>
      </dsp:nvSpPr>
      <dsp:spPr>
        <a:xfrm>
          <a:off x="2803921" y="1627148"/>
          <a:ext cx="1869281" cy="1869281"/>
        </a:xfrm>
        <a:prstGeom prst="ellipse">
          <a:avLst/>
        </a:prstGeom>
        <a:solidFill>
          <a:schemeClr val="accent4">
            <a:alpha val="50000"/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39000" dist="25400" dir="5400000" rotWithShape="0">
            <a:schemeClr val="accent4">
              <a:alpha val="50000"/>
              <a:hueOff val="0"/>
              <a:satOff val="0"/>
              <a:lumOff val="0"/>
              <a:alphaOff val="0"/>
              <a:shade val="33000"/>
              <a:alpha val="83000"/>
            </a:schemeClr>
          </a:outerShdw>
        </a:effectLst>
        <a:sp3d prstMaterial="plastic">
          <a:bevelT w="50800" h="50800"/>
          <a:bevelB w="50800" h="508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tx1"/>
        </a:fontRef>
      </dsp:style>
    </dsp:sp>
    <dsp:sp modelId="{8919B36E-06B5-4C2D-80A5-58CEAF9F194D}">
      <dsp:nvSpPr>
        <dsp:cNvPr id="0" name=""/>
        <dsp:cNvSpPr/>
      </dsp:nvSpPr>
      <dsp:spPr>
        <a:xfrm>
          <a:off x="2654379" y="371728"/>
          <a:ext cx="2168366" cy="1255088"/>
        </a:xfrm>
        <a:prstGeom prst="rect">
          <a:avLst/>
        </a:prstGeom>
        <a:noFill/>
        <a:ln>
          <a:noFill/>
        </a:ln>
        <a:effectLst/>
        <a:sp3d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5778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300" b="1" kern="1200" baseline="0" dirty="0" smtClean="0">
              <a:latin typeface="Times New Roman" pitchFamily="18" charset="0"/>
              <a:cs typeface="Times New Roman" pitchFamily="18" charset="0"/>
            </a:rPr>
            <a:t>Фонд имеет положительную репутацию в </a:t>
          </a:r>
          <a:r>
            <a:rPr lang="ru-RU" sz="1300" b="1" kern="1200" baseline="0" dirty="0" err="1" smtClean="0">
              <a:latin typeface="Times New Roman" pitchFamily="18" charset="0"/>
              <a:cs typeface="Times New Roman" pitchFamily="18" charset="0"/>
            </a:rPr>
            <a:t>Лужском</a:t>
          </a:r>
          <a:r>
            <a:rPr lang="ru-RU" sz="1300" b="1" kern="1200" baseline="0" dirty="0" smtClean="0">
              <a:latin typeface="Times New Roman" pitchFamily="18" charset="0"/>
              <a:cs typeface="Times New Roman" pitchFamily="18" charset="0"/>
            </a:rPr>
            <a:t> районе. Является центром информационной и консультационной поддержки СМП</a:t>
          </a:r>
          <a:endParaRPr lang="ru-RU" sz="1300" b="1" kern="1200" baseline="0" dirty="0">
            <a:latin typeface="Times New Roman" pitchFamily="18" charset="0"/>
            <a:cs typeface="Times New Roman" pitchFamily="18" charset="0"/>
          </a:endParaRPr>
        </a:p>
      </dsp:txBody>
      <dsp:txXfrm>
        <a:off x="2654379" y="371728"/>
        <a:ext cx="2168366" cy="1255088"/>
      </dsp:txXfrm>
    </dsp:sp>
    <dsp:sp modelId="{EEFA2877-CAC3-48B2-991C-254693044BA4}">
      <dsp:nvSpPr>
        <dsp:cNvPr id="0" name=""/>
        <dsp:cNvSpPr/>
      </dsp:nvSpPr>
      <dsp:spPr>
        <a:xfrm>
          <a:off x="3724542" y="2267425"/>
          <a:ext cx="1869281" cy="1869281"/>
        </a:xfrm>
        <a:prstGeom prst="ellipse">
          <a:avLst/>
        </a:prstGeom>
        <a:solidFill>
          <a:schemeClr val="accent4">
            <a:alpha val="50000"/>
            <a:hueOff val="4308971"/>
            <a:satOff val="-10901"/>
            <a:lumOff val="490"/>
            <a:alphaOff val="0"/>
          </a:schemeClr>
        </a:solidFill>
        <a:ln>
          <a:noFill/>
        </a:ln>
        <a:effectLst>
          <a:outerShdw blurRad="39000" dist="25400" dir="5400000" rotWithShape="0">
            <a:schemeClr val="accent4">
              <a:alpha val="50000"/>
              <a:hueOff val="4308971"/>
              <a:satOff val="-10901"/>
              <a:lumOff val="490"/>
              <a:alphaOff val="0"/>
              <a:shade val="33000"/>
              <a:alpha val="83000"/>
            </a:schemeClr>
          </a:outerShdw>
        </a:effectLst>
        <a:sp3d prstMaterial="plastic">
          <a:bevelT w="50800" h="50800"/>
          <a:bevelB w="50800" h="508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tx1"/>
        </a:fontRef>
      </dsp:style>
    </dsp:sp>
    <dsp:sp modelId="{0EB205B0-59BD-4079-845A-3242521EB735}">
      <dsp:nvSpPr>
        <dsp:cNvPr id="0" name=""/>
        <dsp:cNvSpPr/>
      </dsp:nvSpPr>
      <dsp:spPr>
        <a:xfrm>
          <a:off x="5533072" y="2027377"/>
          <a:ext cx="1944052" cy="1361904"/>
        </a:xfrm>
        <a:prstGeom prst="rect">
          <a:avLst/>
        </a:prstGeom>
        <a:noFill/>
        <a:ln>
          <a:noFill/>
        </a:ln>
        <a:effectLst/>
        <a:sp3d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5778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300" b="1" i="1" kern="1200" baseline="0" dirty="0" smtClean="0">
              <a:latin typeface="Times New Roman" pitchFamily="18" charset="0"/>
              <a:cs typeface="Times New Roman" pitchFamily="18" charset="0"/>
            </a:rPr>
            <a:t>Является связующим звеном между органами власти и бизнесом</a:t>
          </a:r>
          <a:endParaRPr lang="ru-RU" sz="1300" b="1" i="1" kern="1200" baseline="0" dirty="0">
            <a:latin typeface="Times New Roman" pitchFamily="18" charset="0"/>
            <a:cs typeface="Times New Roman" pitchFamily="18" charset="0"/>
          </a:endParaRPr>
        </a:p>
      </dsp:txBody>
      <dsp:txXfrm>
        <a:off x="5533072" y="2027377"/>
        <a:ext cx="1944052" cy="1361904"/>
      </dsp:txXfrm>
    </dsp:sp>
    <dsp:sp modelId="{9DBF763B-0547-46E0-BD01-3357C463FAD9}">
      <dsp:nvSpPr>
        <dsp:cNvPr id="0" name=""/>
        <dsp:cNvSpPr/>
      </dsp:nvSpPr>
      <dsp:spPr>
        <a:xfrm>
          <a:off x="3519819" y="3427667"/>
          <a:ext cx="1869281" cy="1869281"/>
        </a:xfrm>
        <a:prstGeom prst="ellipse">
          <a:avLst/>
        </a:prstGeom>
        <a:solidFill>
          <a:schemeClr val="accent4">
            <a:alpha val="50000"/>
            <a:hueOff val="8617942"/>
            <a:satOff val="-21801"/>
            <a:lumOff val="980"/>
            <a:alphaOff val="0"/>
          </a:schemeClr>
        </a:solidFill>
        <a:ln>
          <a:noFill/>
        </a:ln>
        <a:effectLst>
          <a:outerShdw blurRad="39000" dist="25400" dir="5400000" rotWithShape="0">
            <a:schemeClr val="accent4">
              <a:alpha val="50000"/>
              <a:hueOff val="8617942"/>
              <a:satOff val="-21801"/>
              <a:lumOff val="980"/>
              <a:alphaOff val="0"/>
              <a:shade val="33000"/>
              <a:alpha val="83000"/>
            </a:schemeClr>
          </a:outerShdw>
        </a:effectLst>
        <a:sp3d prstMaterial="plastic">
          <a:bevelT w="50800" h="50800"/>
          <a:bevelB w="50800" h="508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tx1"/>
        </a:fontRef>
      </dsp:style>
    </dsp:sp>
    <dsp:sp modelId="{2FA594DD-A971-4665-82F5-F65301DD7048}">
      <dsp:nvSpPr>
        <dsp:cNvPr id="0" name=""/>
        <dsp:cNvSpPr/>
      </dsp:nvSpPr>
      <dsp:spPr>
        <a:xfrm>
          <a:off x="5233987" y="4350627"/>
          <a:ext cx="1944052" cy="1361904"/>
        </a:xfrm>
        <a:prstGeom prst="rect">
          <a:avLst/>
        </a:prstGeom>
        <a:noFill/>
        <a:ln>
          <a:noFill/>
        </a:ln>
        <a:effectLst/>
        <a:sp3d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5778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300" b="1" i="1" kern="1200" baseline="0" dirty="0" smtClean="0">
              <a:latin typeface="Times New Roman" pitchFamily="18" charset="0"/>
              <a:cs typeface="Times New Roman" pitchFamily="18" charset="0"/>
            </a:rPr>
            <a:t>Является проводником реализуемых мер поддержки субъектов малого и среднего предпринимательства</a:t>
          </a:r>
          <a:endParaRPr lang="ru-RU" sz="1300" i="1" kern="1200" dirty="0">
            <a:latin typeface="Times New Roman" pitchFamily="18" charset="0"/>
            <a:cs typeface="Times New Roman" pitchFamily="18" charset="0"/>
          </a:endParaRPr>
        </a:p>
      </dsp:txBody>
      <dsp:txXfrm>
        <a:off x="5233987" y="4350627"/>
        <a:ext cx="1944052" cy="1361904"/>
      </dsp:txXfrm>
    </dsp:sp>
    <dsp:sp modelId="{43E5B497-061A-4380-AB17-ADE8B5866407}">
      <dsp:nvSpPr>
        <dsp:cNvPr id="0" name=""/>
        <dsp:cNvSpPr/>
      </dsp:nvSpPr>
      <dsp:spPr>
        <a:xfrm>
          <a:off x="2154720" y="3380037"/>
          <a:ext cx="1869281" cy="1869281"/>
        </a:xfrm>
        <a:prstGeom prst="ellipse">
          <a:avLst/>
        </a:prstGeom>
        <a:solidFill>
          <a:schemeClr val="accent4">
            <a:alpha val="50000"/>
            <a:hueOff val="12926913"/>
            <a:satOff val="-32702"/>
            <a:lumOff val="1470"/>
            <a:alphaOff val="0"/>
          </a:schemeClr>
        </a:solidFill>
        <a:ln>
          <a:noFill/>
        </a:ln>
        <a:effectLst>
          <a:outerShdw blurRad="39000" dist="25400" dir="5400000" rotWithShape="0">
            <a:schemeClr val="accent4">
              <a:alpha val="50000"/>
              <a:hueOff val="12926913"/>
              <a:satOff val="-32702"/>
              <a:lumOff val="1470"/>
              <a:alphaOff val="0"/>
              <a:shade val="33000"/>
              <a:alpha val="83000"/>
            </a:schemeClr>
          </a:outerShdw>
        </a:effectLst>
        <a:sp3d prstMaterial="plastic">
          <a:bevelT w="50800" h="50800"/>
          <a:bevelB w="50800" h="508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tx1"/>
        </a:fontRef>
      </dsp:style>
    </dsp:sp>
    <dsp:sp modelId="{7C9B77ED-61EF-4795-98D9-EB3EABB931B9}">
      <dsp:nvSpPr>
        <dsp:cNvPr id="0" name=""/>
        <dsp:cNvSpPr/>
      </dsp:nvSpPr>
      <dsp:spPr>
        <a:xfrm>
          <a:off x="299084" y="4350627"/>
          <a:ext cx="1944052" cy="1361904"/>
        </a:xfrm>
        <a:prstGeom prst="rect">
          <a:avLst/>
        </a:prstGeom>
        <a:noFill/>
        <a:ln>
          <a:noFill/>
        </a:ln>
        <a:effectLst/>
        <a:sp3d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5778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300" b="1" kern="1200" baseline="0" dirty="0" smtClean="0">
              <a:latin typeface="Times New Roman" pitchFamily="18" charset="0"/>
              <a:cs typeface="Times New Roman" pitchFamily="18" charset="0"/>
            </a:rPr>
            <a:t>Основные принципы работы: Профессионализм, Результативность, Активность</a:t>
          </a:r>
          <a:endParaRPr lang="ru-RU" sz="1300" kern="1200" dirty="0">
            <a:latin typeface="Times New Roman" pitchFamily="18" charset="0"/>
            <a:cs typeface="Times New Roman" pitchFamily="18" charset="0"/>
          </a:endParaRPr>
        </a:p>
      </dsp:txBody>
      <dsp:txXfrm>
        <a:off x="299084" y="4350627"/>
        <a:ext cx="1944052" cy="1361904"/>
      </dsp:txXfrm>
    </dsp:sp>
    <dsp:sp modelId="{93315B4F-92BD-4F08-9109-CA2B5CFD70B7}">
      <dsp:nvSpPr>
        <dsp:cNvPr id="0" name=""/>
        <dsp:cNvSpPr/>
      </dsp:nvSpPr>
      <dsp:spPr>
        <a:xfrm>
          <a:off x="1864252" y="2381732"/>
          <a:ext cx="1869281" cy="1869281"/>
        </a:xfrm>
        <a:prstGeom prst="ellipse">
          <a:avLst/>
        </a:prstGeom>
        <a:solidFill>
          <a:schemeClr val="accent4">
            <a:alpha val="50000"/>
            <a:hueOff val="17235884"/>
            <a:satOff val="-43603"/>
            <a:lumOff val="1960"/>
            <a:alphaOff val="0"/>
          </a:schemeClr>
        </a:solidFill>
        <a:ln>
          <a:noFill/>
        </a:ln>
        <a:effectLst>
          <a:outerShdw blurRad="39000" dist="25400" dir="5400000" rotWithShape="0">
            <a:schemeClr val="accent4">
              <a:alpha val="50000"/>
              <a:hueOff val="17235884"/>
              <a:satOff val="-43603"/>
              <a:lumOff val="1960"/>
              <a:alphaOff val="0"/>
              <a:shade val="33000"/>
              <a:alpha val="83000"/>
            </a:schemeClr>
          </a:outerShdw>
        </a:effectLst>
        <a:sp3d prstMaterial="plastic">
          <a:bevelT w="50800" h="50800"/>
          <a:bevelB w="50800" h="508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tx1"/>
        </a:fontRef>
      </dsp:style>
    </dsp:sp>
    <dsp:sp modelId="{7FB02754-9E11-4595-9EDD-5D3FB72A5126}">
      <dsp:nvSpPr>
        <dsp:cNvPr id="0" name=""/>
        <dsp:cNvSpPr/>
      </dsp:nvSpPr>
      <dsp:spPr>
        <a:xfrm>
          <a:off x="0" y="2027377"/>
          <a:ext cx="1944052" cy="1361904"/>
        </a:xfrm>
        <a:prstGeom prst="rect">
          <a:avLst/>
        </a:prstGeom>
        <a:noFill/>
        <a:ln>
          <a:noFill/>
        </a:ln>
        <a:effectLst/>
        <a:sp3d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5778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300" b="1" kern="1200" baseline="0" dirty="0" smtClean="0">
              <a:latin typeface="Times New Roman" pitchFamily="18" charset="0"/>
              <a:cs typeface="Times New Roman" pitchFamily="18" charset="0"/>
            </a:rPr>
            <a:t>Развитие в векторе, соответствующем основным стратегическим документам </a:t>
          </a:r>
          <a:endParaRPr lang="ru-RU" sz="1300" b="1" kern="1200" baseline="0" dirty="0">
            <a:latin typeface="Times New Roman" pitchFamily="18" charset="0"/>
            <a:cs typeface="Times New Roman" pitchFamily="18" charset="0"/>
          </a:endParaRPr>
        </a:p>
      </dsp:txBody>
      <dsp:txXfrm>
        <a:off x="0" y="2027377"/>
        <a:ext cx="1944052" cy="1361904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5F91E123-F6B2-487A-8336-1483B3E21CFA}">
      <dsp:nvSpPr>
        <dsp:cNvPr id="0" name=""/>
        <dsp:cNvSpPr/>
      </dsp:nvSpPr>
      <dsp:spPr>
        <a:xfrm>
          <a:off x="2739702" y="1576538"/>
          <a:ext cx="1794510" cy="1794730"/>
        </a:xfrm>
        <a:prstGeom prst="ellipse">
          <a:avLst/>
        </a:prstGeom>
        <a:solidFill>
          <a:schemeClr val="accent4">
            <a:alpha val="50000"/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39000" dist="25400" dir="5400000" rotWithShape="0">
            <a:schemeClr val="accent4">
              <a:alpha val="50000"/>
              <a:hueOff val="0"/>
              <a:satOff val="0"/>
              <a:lumOff val="0"/>
              <a:alphaOff val="0"/>
              <a:shade val="33000"/>
              <a:alpha val="83000"/>
            </a:schemeClr>
          </a:outerShdw>
        </a:effectLst>
        <a:sp3d prstMaterial="plastic">
          <a:bevelT w="50800" h="50800"/>
          <a:bevelB w="50800" h="508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tx1"/>
        </a:fontRef>
      </dsp:style>
    </dsp:sp>
    <dsp:sp modelId="{8919B36E-06B5-4C2D-80A5-58CEAF9F194D}">
      <dsp:nvSpPr>
        <dsp:cNvPr id="0" name=""/>
        <dsp:cNvSpPr/>
      </dsp:nvSpPr>
      <dsp:spPr>
        <a:xfrm>
          <a:off x="2710457" y="561829"/>
          <a:ext cx="2056209" cy="1100386"/>
        </a:xfrm>
        <a:prstGeom prst="rect">
          <a:avLst/>
        </a:prstGeom>
        <a:noFill/>
        <a:ln>
          <a:noFill/>
        </a:ln>
        <a:effectLst/>
        <a:sp3d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6223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b="1" kern="1200" baseline="0" dirty="0" smtClean="0">
              <a:latin typeface="Times New Roman" pitchFamily="18" charset="0"/>
              <a:cs typeface="Times New Roman" pitchFamily="18" charset="0"/>
            </a:rPr>
            <a:t>Работа с действующими субъектами малого предпринимательства при запланированном увеличении клиентской базы и одновременном расширении предоставляемых услуг</a:t>
          </a:r>
          <a:endParaRPr lang="ru-RU" sz="1400" b="1" kern="1200" baseline="0" dirty="0">
            <a:latin typeface="Times New Roman" pitchFamily="18" charset="0"/>
            <a:cs typeface="Times New Roman" pitchFamily="18" charset="0"/>
          </a:endParaRPr>
        </a:p>
      </dsp:txBody>
      <dsp:txXfrm>
        <a:off x="2710457" y="561829"/>
        <a:ext cx="2056209" cy="1100386"/>
      </dsp:txXfrm>
    </dsp:sp>
    <dsp:sp modelId="{EEFA2877-CAC3-48B2-991C-254693044BA4}">
      <dsp:nvSpPr>
        <dsp:cNvPr id="0" name=""/>
        <dsp:cNvSpPr/>
      </dsp:nvSpPr>
      <dsp:spPr>
        <a:xfrm>
          <a:off x="3652180" y="1829627"/>
          <a:ext cx="1794510" cy="1794730"/>
        </a:xfrm>
        <a:prstGeom prst="ellipse">
          <a:avLst/>
        </a:prstGeom>
        <a:solidFill>
          <a:schemeClr val="accent4">
            <a:alpha val="50000"/>
            <a:hueOff val="2872647"/>
            <a:satOff val="-7267"/>
            <a:lumOff val="327"/>
            <a:alphaOff val="0"/>
          </a:schemeClr>
        </a:solidFill>
        <a:ln>
          <a:noFill/>
        </a:ln>
        <a:effectLst>
          <a:outerShdw blurRad="39000" dist="25400" dir="5400000" rotWithShape="0">
            <a:schemeClr val="accent4">
              <a:alpha val="50000"/>
              <a:hueOff val="2872647"/>
              <a:satOff val="-7267"/>
              <a:lumOff val="327"/>
              <a:alphaOff val="0"/>
              <a:shade val="33000"/>
              <a:alpha val="83000"/>
            </a:schemeClr>
          </a:outerShdw>
        </a:effectLst>
        <a:sp3d prstMaterial="plastic">
          <a:bevelT w="50800" h="50800"/>
          <a:bevelB w="50800" h="508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tx1"/>
        </a:fontRef>
      </dsp:style>
    </dsp:sp>
    <dsp:sp modelId="{0EB205B0-59BD-4079-845A-3242521EB735}">
      <dsp:nvSpPr>
        <dsp:cNvPr id="0" name=""/>
        <dsp:cNvSpPr/>
      </dsp:nvSpPr>
      <dsp:spPr>
        <a:xfrm>
          <a:off x="5335900" y="1845323"/>
          <a:ext cx="1944052" cy="1210424"/>
        </a:xfrm>
        <a:prstGeom prst="rect">
          <a:avLst/>
        </a:prstGeom>
        <a:noFill/>
        <a:ln>
          <a:noFill/>
        </a:ln>
        <a:effectLst/>
        <a:sp3d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6223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b="1" i="1" kern="1200" baseline="0" dirty="0" smtClean="0">
              <a:latin typeface="Times New Roman" pitchFamily="18" charset="0"/>
              <a:cs typeface="Times New Roman" pitchFamily="18" charset="0"/>
            </a:rPr>
            <a:t>Расширение взаимодействия с Региональным Фондом поддержки предпринимательства</a:t>
          </a:r>
          <a:endParaRPr lang="ru-RU" sz="1400" b="1" i="1" kern="1200" baseline="0" dirty="0">
            <a:latin typeface="Times New Roman" pitchFamily="18" charset="0"/>
            <a:cs typeface="Times New Roman" pitchFamily="18" charset="0"/>
          </a:endParaRPr>
        </a:p>
      </dsp:txBody>
      <dsp:txXfrm>
        <a:off x="5335900" y="1845323"/>
        <a:ext cx="1944052" cy="1210424"/>
      </dsp:txXfrm>
    </dsp:sp>
    <dsp:sp modelId="{9DBF763B-0547-46E0-BD01-3357C463FAD9}">
      <dsp:nvSpPr>
        <dsp:cNvPr id="0" name=""/>
        <dsp:cNvSpPr/>
      </dsp:nvSpPr>
      <dsp:spPr>
        <a:xfrm>
          <a:off x="3740889" y="2744527"/>
          <a:ext cx="1794510" cy="1794730"/>
        </a:xfrm>
        <a:prstGeom prst="ellipse">
          <a:avLst/>
        </a:prstGeom>
        <a:solidFill>
          <a:schemeClr val="accent4">
            <a:alpha val="50000"/>
            <a:hueOff val="5745295"/>
            <a:satOff val="-14534"/>
            <a:lumOff val="653"/>
            <a:alphaOff val="0"/>
          </a:schemeClr>
        </a:solidFill>
        <a:ln>
          <a:noFill/>
        </a:ln>
        <a:effectLst>
          <a:outerShdw blurRad="39000" dist="25400" dir="5400000" rotWithShape="0">
            <a:schemeClr val="accent4">
              <a:alpha val="50000"/>
              <a:hueOff val="5745295"/>
              <a:satOff val="-14534"/>
              <a:lumOff val="653"/>
              <a:alphaOff val="0"/>
              <a:shade val="33000"/>
              <a:alpha val="83000"/>
            </a:schemeClr>
          </a:outerShdw>
        </a:effectLst>
        <a:sp3d prstMaterial="plastic">
          <a:bevelT w="50800" h="50800"/>
          <a:bevelB w="50800" h="508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tx1"/>
        </a:fontRef>
      </dsp:style>
    </dsp:sp>
    <dsp:sp modelId="{2FA594DD-A971-4665-82F5-F65301DD7048}">
      <dsp:nvSpPr>
        <dsp:cNvPr id="0" name=""/>
        <dsp:cNvSpPr/>
      </dsp:nvSpPr>
      <dsp:spPr>
        <a:xfrm>
          <a:off x="5570458" y="3147737"/>
          <a:ext cx="1906666" cy="1292953"/>
        </a:xfrm>
        <a:prstGeom prst="rect">
          <a:avLst/>
        </a:prstGeom>
        <a:noFill/>
        <a:ln>
          <a:noFill/>
        </a:ln>
        <a:effectLst/>
        <a:sp3d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6223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b="1" i="1" kern="1200" baseline="0" dirty="0" smtClean="0">
              <a:latin typeface="Times New Roman" pitchFamily="18" charset="0"/>
              <a:cs typeface="Times New Roman" pitchFamily="18" charset="0"/>
            </a:rPr>
            <a:t>Консультации по ведению бизнеса с привлечением высококвалифицированных специалистов</a:t>
          </a:r>
          <a:endParaRPr lang="ru-RU" sz="1400" b="1" i="1" kern="1200" dirty="0">
            <a:latin typeface="Times New Roman" pitchFamily="18" charset="0"/>
            <a:cs typeface="Times New Roman" pitchFamily="18" charset="0"/>
          </a:endParaRPr>
        </a:p>
      </dsp:txBody>
      <dsp:txXfrm>
        <a:off x="5570458" y="3147737"/>
        <a:ext cx="1906666" cy="1292953"/>
      </dsp:txXfrm>
    </dsp:sp>
    <dsp:sp modelId="{C3EA747C-208D-4083-BE6A-6291280E0299}">
      <dsp:nvSpPr>
        <dsp:cNvPr id="0" name=""/>
        <dsp:cNvSpPr/>
      </dsp:nvSpPr>
      <dsp:spPr>
        <a:xfrm>
          <a:off x="3132915" y="3241820"/>
          <a:ext cx="1794510" cy="1794730"/>
        </a:xfrm>
        <a:prstGeom prst="ellipse">
          <a:avLst/>
        </a:prstGeom>
        <a:solidFill>
          <a:schemeClr val="accent4">
            <a:alpha val="50000"/>
            <a:hueOff val="8617942"/>
            <a:satOff val="-21801"/>
            <a:lumOff val="980"/>
            <a:alphaOff val="0"/>
          </a:schemeClr>
        </a:solidFill>
        <a:ln>
          <a:noFill/>
        </a:ln>
        <a:effectLst>
          <a:outerShdw blurRad="39000" dist="25400" dir="5400000" rotWithShape="0">
            <a:schemeClr val="accent4">
              <a:alpha val="50000"/>
              <a:hueOff val="8617942"/>
              <a:satOff val="-21801"/>
              <a:lumOff val="980"/>
              <a:alphaOff val="0"/>
              <a:shade val="33000"/>
              <a:alpha val="83000"/>
            </a:schemeClr>
          </a:outerShdw>
        </a:effectLst>
        <a:sp3d prstMaterial="plastic">
          <a:bevelT w="50800" h="50800"/>
          <a:bevelB w="50800" h="508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tx1"/>
        </a:fontRef>
      </dsp:style>
    </dsp:sp>
    <dsp:sp modelId="{529D5129-407A-4D22-BB87-6E658F2C8DDE}">
      <dsp:nvSpPr>
        <dsp:cNvPr id="0" name=""/>
        <dsp:cNvSpPr/>
      </dsp:nvSpPr>
      <dsp:spPr>
        <a:xfrm>
          <a:off x="4747974" y="4880845"/>
          <a:ext cx="2056209" cy="1182915"/>
        </a:xfrm>
        <a:prstGeom prst="rect">
          <a:avLst/>
        </a:prstGeom>
        <a:noFill/>
        <a:ln>
          <a:noFill/>
        </a:ln>
        <a:effectLst/>
        <a:sp3d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6223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b="1" i="1" kern="1200" baseline="0" smtClean="0">
              <a:latin typeface="Times New Roman" pitchFamily="18" charset="0"/>
              <a:cs typeface="Times New Roman" pitchFamily="18" charset="0"/>
            </a:rPr>
            <a:t>Взаимодействие с потенциальными инвесторами, работа с молодежью с целью популяризации предпринимательской деятельности</a:t>
          </a:r>
          <a:endParaRPr lang="ru-RU" sz="1400" b="1" i="1" kern="1200" dirty="0">
            <a:latin typeface="Times New Roman" pitchFamily="18" charset="0"/>
            <a:cs typeface="Times New Roman" pitchFamily="18" charset="0"/>
          </a:endParaRPr>
        </a:p>
      </dsp:txBody>
      <dsp:txXfrm>
        <a:off x="4747974" y="4880845"/>
        <a:ext cx="2056209" cy="1182915"/>
      </dsp:txXfrm>
    </dsp:sp>
    <dsp:sp modelId="{93315B4F-92BD-4F08-9109-CA2B5CFD70B7}">
      <dsp:nvSpPr>
        <dsp:cNvPr id="0" name=""/>
        <dsp:cNvSpPr/>
      </dsp:nvSpPr>
      <dsp:spPr>
        <a:xfrm>
          <a:off x="2468426" y="3587251"/>
          <a:ext cx="1794510" cy="1794730"/>
        </a:xfrm>
        <a:prstGeom prst="ellipse">
          <a:avLst/>
        </a:prstGeom>
        <a:solidFill>
          <a:schemeClr val="accent4">
            <a:alpha val="50000"/>
            <a:hueOff val="11490590"/>
            <a:satOff val="-29069"/>
            <a:lumOff val="1307"/>
            <a:alphaOff val="0"/>
          </a:schemeClr>
        </a:solidFill>
        <a:ln>
          <a:noFill/>
        </a:ln>
        <a:effectLst>
          <a:outerShdw blurRad="39000" dist="25400" dir="5400000" rotWithShape="0">
            <a:schemeClr val="accent4">
              <a:alpha val="50000"/>
              <a:hueOff val="11490590"/>
              <a:satOff val="-29069"/>
              <a:lumOff val="1307"/>
              <a:alphaOff val="0"/>
              <a:shade val="33000"/>
              <a:alpha val="83000"/>
            </a:schemeClr>
          </a:outerShdw>
        </a:effectLst>
        <a:sp3d prstMaterial="plastic">
          <a:bevelT w="50800" h="50800"/>
          <a:bevelB w="50800" h="508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tx1"/>
        </a:fontRef>
      </dsp:style>
    </dsp:sp>
    <dsp:sp modelId="{7FB02754-9E11-4595-9EDD-5D3FB72A5126}">
      <dsp:nvSpPr>
        <dsp:cNvPr id="0" name=""/>
        <dsp:cNvSpPr/>
      </dsp:nvSpPr>
      <dsp:spPr>
        <a:xfrm>
          <a:off x="672941" y="4880845"/>
          <a:ext cx="2056209" cy="1182915"/>
        </a:xfrm>
        <a:prstGeom prst="rect">
          <a:avLst/>
        </a:prstGeom>
        <a:noFill/>
        <a:ln>
          <a:noFill/>
        </a:ln>
        <a:effectLst/>
        <a:sp3d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6223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b="1" kern="1200" baseline="0" dirty="0" smtClean="0">
              <a:latin typeface="Times New Roman" pitchFamily="18" charset="0"/>
              <a:cs typeface="Times New Roman" pitchFamily="18" charset="0"/>
            </a:rPr>
            <a:t>Представление района на региональном и межрегиональном уровне</a:t>
          </a:r>
          <a:endParaRPr lang="ru-RU" sz="1400" b="1" kern="1200" baseline="0" dirty="0">
            <a:latin typeface="Times New Roman" pitchFamily="18" charset="0"/>
            <a:cs typeface="Times New Roman" pitchFamily="18" charset="0"/>
          </a:endParaRPr>
        </a:p>
      </dsp:txBody>
      <dsp:txXfrm>
        <a:off x="672941" y="4880845"/>
        <a:ext cx="2056209" cy="1182915"/>
      </dsp:txXfrm>
    </dsp:sp>
    <dsp:sp modelId="{74CA0085-2B6C-433F-8D13-035BC77259BE}">
      <dsp:nvSpPr>
        <dsp:cNvPr id="0" name=""/>
        <dsp:cNvSpPr/>
      </dsp:nvSpPr>
      <dsp:spPr>
        <a:xfrm>
          <a:off x="1880766" y="2988359"/>
          <a:ext cx="1794510" cy="1794730"/>
        </a:xfrm>
        <a:prstGeom prst="ellipse">
          <a:avLst/>
        </a:prstGeom>
        <a:solidFill>
          <a:schemeClr val="accent4">
            <a:alpha val="50000"/>
            <a:hueOff val="14363237"/>
            <a:satOff val="-36336"/>
            <a:lumOff val="1633"/>
            <a:alphaOff val="0"/>
          </a:schemeClr>
        </a:solidFill>
        <a:ln>
          <a:noFill/>
        </a:ln>
        <a:effectLst>
          <a:outerShdw blurRad="39000" dist="25400" dir="5400000" rotWithShape="0">
            <a:schemeClr val="accent4">
              <a:alpha val="50000"/>
              <a:hueOff val="14363237"/>
              <a:satOff val="-36336"/>
              <a:lumOff val="1633"/>
              <a:alphaOff val="0"/>
              <a:shade val="33000"/>
              <a:alpha val="83000"/>
            </a:schemeClr>
          </a:outerShdw>
        </a:effectLst>
        <a:sp3d prstMaterial="plastic">
          <a:bevelT w="50800" h="50800"/>
          <a:bevelB w="50800" h="508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tx1"/>
        </a:fontRef>
      </dsp:style>
    </dsp:sp>
    <dsp:sp modelId="{B468AA13-4E1C-469D-BA86-6975339EFF9F}">
      <dsp:nvSpPr>
        <dsp:cNvPr id="0" name=""/>
        <dsp:cNvSpPr/>
      </dsp:nvSpPr>
      <dsp:spPr>
        <a:xfrm>
          <a:off x="0" y="3147737"/>
          <a:ext cx="1906666" cy="1292953"/>
        </a:xfrm>
        <a:prstGeom prst="rect">
          <a:avLst/>
        </a:prstGeom>
        <a:noFill/>
        <a:ln>
          <a:noFill/>
        </a:ln>
        <a:effectLst/>
        <a:sp3d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6223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b="1" kern="1200" baseline="0" dirty="0" smtClean="0">
              <a:latin typeface="Times New Roman" pitchFamily="18" charset="0"/>
              <a:cs typeface="Times New Roman" pitchFamily="18" charset="0"/>
            </a:rPr>
            <a:t>Участие в международных проектах, направленных на развитие территории</a:t>
          </a:r>
          <a:endParaRPr lang="ru-RU" sz="1400" b="1" kern="1200" baseline="0" dirty="0">
            <a:latin typeface="Times New Roman" pitchFamily="18" charset="0"/>
            <a:cs typeface="Times New Roman" pitchFamily="18" charset="0"/>
          </a:endParaRPr>
        </a:p>
      </dsp:txBody>
      <dsp:txXfrm>
        <a:off x="0" y="3147737"/>
        <a:ext cx="1906666" cy="1292953"/>
      </dsp:txXfrm>
    </dsp:sp>
    <dsp:sp modelId="{5212ED28-A06A-47EE-A9E4-9C9C6F2ACB1E}">
      <dsp:nvSpPr>
        <dsp:cNvPr id="0" name=""/>
        <dsp:cNvSpPr/>
      </dsp:nvSpPr>
      <dsp:spPr>
        <a:xfrm>
          <a:off x="2132039" y="2053143"/>
          <a:ext cx="1794510" cy="1794730"/>
        </a:xfrm>
        <a:prstGeom prst="ellipse">
          <a:avLst/>
        </a:prstGeom>
        <a:solidFill>
          <a:schemeClr val="accent4">
            <a:alpha val="50000"/>
            <a:hueOff val="17235884"/>
            <a:satOff val="-43603"/>
            <a:lumOff val="1960"/>
            <a:alphaOff val="0"/>
          </a:schemeClr>
        </a:solidFill>
        <a:ln>
          <a:noFill/>
        </a:ln>
        <a:effectLst>
          <a:outerShdw blurRad="39000" dist="25400" dir="5400000" rotWithShape="0">
            <a:schemeClr val="accent4">
              <a:alpha val="50000"/>
              <a:hueOff val="17235884"/>
              <a:satOff val="-43603"/>
              <a:lumOff val="1960"/>
              <a:alphaOff val="0"/>
              <a:shade val="33000"/>
              <a:alpha val="83000"/>
            </a:schemeClr>
          </a:outerShdw>
        </a:effectLst>
        <a:sp3d prstMaterial="plastic">
          <a:bevelT w="50800" h="50800"/>
          <a:bevelB w="50800" h="508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tx1"/>
        </a:fontRef>
      </dsp:style>
    </dsp:sp>
    <dsp:sp modelId="{534C13E2-33C6-43EA-8078-32FFEB22E5B4}">
      <dsp:nvSpPr>
        <dsp:cNvPr id="0" name=""/>
        <dsp:cNvSpPr/>
      </dsp:nvSpPr>
      <dsp:spPr>
        <a:xfrm>
          <a:off x="149542" y="1607196"/>
          <a:ext cx="1944052" cy="1210424"/>
        </a:xfrm>
        <a:prstGeom prst="rect">
          <a:avLst/>
        </a:prstGeom>
        <a:noFill/>
        <a:ln>
          <a:noFill/>
        </a:ln>
        <a:effectLst/>
        <a:sp3d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6223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b="1" kern="1200" baseline="0" dirty="0" smtClean="0">
              <a:latin typeface="Times New Roman" pitchFamily="18" charset="0"/>
              <a:cs typeface="Times New Roman" pitchFamily="18" charset="0"/>
            </a:rPr>
            <a:t>Фонд в 2022 году будет иметь  новую площадкой для общения бизнеса разных уровней и территорий</a:t>
          </a:r>
          <a:endParaRPr lang="ru-RU" sz="1400" b="1" kern="1200" baseline="0" dirty="0">
            <a:latin typeface="Times New Roman" pitchFamily="18" charset="0"/>
            <a:cs typeface="Times New Roman" pitchFamily="18" charset="0"/>
          </a:endParaRPr>
        </a:p>
      </dsp:txBody>
      <dsp:txXfrm>
        <a:off x="149542" y="1607196"/>
        <a:ext cx="1944052" cy="1210424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BC5CF416-74FE-4A8F-B2B4-2444B9BEA19C}">
      <dsp:nvSpPr>
        <dsp:cNvPr id="0" name=""/>
        <dsp:cNvSpPr/>
      </dsp:nvSpPr>
      <dsp:spPr>
        <a:xfrm>
          <a:off x="0" y="0"/>
          <a:ext cx="7239000" cy="1468735"/>
        </a:xfrm>
        <a:prstGeom prst="rect">
          <a:avLst/>
        </a:prstGeom>
        <a:solidFill>
          <a:schemeClr val="dk2">
            <a:shade val="80000"/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50800" dist="25000" dir="5400000" rotWithShape="0">
            <a:schemeClr val="dk2">
              <a:shade val="80000"/>
              <a:hueOff val="0"/>
              <a:satOff val="0"/>
              <a:lumOff val="0"/>
              <a:alphaOff val="0"/>
              <a:shade val="30000"/>
              <a:satMod val="150000"/>
              <a:alpha val="38000"/>
            </a:schemeClr>
          </a:outerShdw>
        </a:effectLst>
      </dsp:spPr>
      <dsp:style>
        <a:lnRef idx="0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/>
      </dsp:style>
      <dsp:txBody>
        <a:bodyPr spcFirstLastPara="0" vert="horz" wrap="square" lIns="163830" tIns="163830" rIns="163830" bIns="163830" numCol="1" spcCol="1270" anchor="ctr" anchorCtr="0">
          <a:noAutofit/>
        </a:bodyPr>
        <a:lstStyle/>
        <a:p>
          <a:pPr lvl="0" algn="ctr" defTabSz="19113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4300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Создание условий для эффективного бизнеса</a:t>
          </a:r>
          <a:endParaRPr lang="ru-RU" sz="4300" kern="1200" dirty="0">
            <a:solidFill>
              <a:schemeClr val="tx1"/>
            </a:solidFill>
            <a:latin typeface="Times New Roman" pitchFamily="18" charset="0"/>
            <a:cs typeface="Times New Roman" pitchFamily="18" charset="0"/>
          </a:endParaRPr>
        </a:p>
      </dsp:txBody>
      <dsp:txXfrm>
        <a:off x="0" y="0"/>
        <a:ext cx="7239000" cy="1468735"/>
      </dsp:txXfrm>
    </dsp:sp>
    <dsp:sp modelId="{34ADA9F6-8F1E-438C-99CC-5587CBB9937C}">
      <dsp:nvSpPr>
        <dsp:cNvPr id="0" name=""/>
        <dsp:cNvSpPr/>
      </dsp:nvSpPr>
      <dsp:spPr>
        <a:xfrm>
          <a:off x="3534" y="1355876"/>
          <a:ext cx="2410643" cy="4118005"/>
        </a:xfrm>
        <a:prstGeom prst="rect">
          <a:avLst/>
        </a:prstGeom>
        <a:gradFill rotWithShape="0">
          <a:gsLst>
            <a:gs pos="0">
              <a:schemeClr val="dk2">
                <a:hueOff val="0"/>
                <a:satOff val="0"/>
                <a:lumOff val="0"/>
                <a:alphaOff val="0"/>
                <a:tint val="15000"/>
                <a:satMod val="250000"/>
              </a:schemeClr>
            </a:gs>
            <a:gs pos="49000">
              <a:schemeClr val="dk2">
                <a:hueOff val="0"/>
                <a:satOff val="0"/>
                <a:lumOff val="0"/>
                <a:alphaOff val="0"/>
                <a:tint val="50000"/>
                <a:satMod val="200000"/>
              </a:schemeClr>
            </a:gs>
            <a:gs pos="49100">
              <a:schemeClr val="dk2">
                <a:hueOff val="0"/>
                <a:satOff val="0"/>
                <a:lumOff val="0"/>
                <a:alphaOff val="0"/>
                <a:tint val="64000"/>
                <a:satMod val="160000"/>
              </a:schemeClr>
            </a:gs>
            <a:gs pos="92000">
              <a:schemeClr val="dk2">
                <a:hueOff val="0"/>
                <a:satOff val="0"/>
                <a:lumOff val="0"/>
                <a:alphaOff val="0"/>
                <a:tint val="50000"/>
                <a:satMod val="200000"/>
              </a:schemeClr>
            </a:gs>
            <a:gs pos="100000">
              <a:schemeClr val="dk2">
                <a:hueOff val="0"/>
                <a:satOff val="0"/>
                <a:lumOff val="0"/>
                <a:alphaOff val="0"/>
                <a:tint val="43000"/>
                <a:satMod val="190000"/>
              </a:schemeClr>
            </a:gs>
          </a:gsLst>
          <a:lin ang="5400000" scaled="1"/>
        </a:gradFill>
        <a:ln>
          <a:noFill/>
        </a:ln>
        <a:effectLst>
          <a:outerShdw blurRad="50800" dist="25000" dir="5400000" rotWithShape="0">
            <a:schemeClr val="dk2">
              <a:hueOff val="0"/>
              <a:satOff val="0"/>
              <a:lumOff val="0"/>
              <a:alphaOff val="0"/>
              <a:shade val="30000"/>
              <a:satMod val="150000"/>
              <a:alpha val="38000"/>
            </a:scheme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83820" tIns="83820" rIns="83820" bIns="83820" numCol="1" spcCol="1270" anchor="ctr" anchorCtr="0">
          <a:noAutofit/>
        </a:bodyPr>
        <a:lstStyle/>
        <a:p>
          <a:pPr lvl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200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Информационное и консультационное  сопровождения проектов</a:t>
          </a:r>
          <a:endParaRPr lang="ru-RU" sz="2200" kern="1200" dirty="0">
            <a:solidFill>
              <a:schemeClr val="tx1"/>
            </a:solidFill>
            <a:latin typeface="Times New Roman" pitchFamily="18" charset="0"/>
            <a:cs typeface="Times New Roman" pitchFamily="18" charset="0"/>
          </a:endParaRPr>
        </a:p>
      </dsp:txBody>
      <dsp:txXfrm>
        <a:off x="3534" y="1355876"/>
        <a:ext cx="2410643" cy="4118005"/>
      </dsp:txXfrm>
    </dsp:sp>
    <dsp:sp modelId="{25CDFF7C-DB68-49A4-93D4-1951756DE50E}">
      <dsp:nvSpPr>
        <dsp:cNvPr id="0" name=""/>
        <dsp:cNvSpPr/>
      </dsp:nvSpPr>
      <dsp:spPr>
        <a:xfrm>
          <a:off x="2414178" y="1338613"/>
          <a:ext cx="2410643" cy="4152530"/>
        </a:xfrm>
        <a:prstGeom prst="rect">
          <a:avLst/>
        </a:prstGeom>
        <a:gradFill rotWithShape="0">
          <a:gsLst>
            <a:gs pos="0">
              <a:schemeClr val="dk2">
                <a:hueOff val="0"/>
                <a:satOff val="0"/>
                <a:lumOff val="0"/>
                <a:alphaOff val="0"/>
                <a:tint val="15000"/>
                <a:satMod val="250000"/>
              </a:schemeClr>
            </a:gs>
            <a:gs pos="49000">
              <a:schemeClr val="dk2">
                <a:hueOff val="0"/>
                <a:satOff val="0"/>
                <a:lumOff val="0"/>
                <a:alphaOff val="0"/>
                <a:tint val="50000"/>
                <a:satMod val="200000"/>
              </a:schemeClr>
            </a:gs>
            <a:gs pos="49100">
              <a:schemeClr val="dk2">
                <a:hueOff val="0"/>
                <a:satOff val="0"/>
                <a:lumOff val="0"/>
                <a:alphaOff val="0"/>
                <a:tint val="64000"/>
                <a:satMod val="160000"/>
              </a:schemeClr>
            </a:gs>
            <a:gs pos="92000">
              <a:schemeClr val="dk2">
                <a:hueOff val="0"/>
                <a:satOff val="0"/>
                <a:lumOff val="0"/>
                <a:alphaOff val="0"/>
                <a:tint val="50000"/>
                <a:satMod val="200000"/>
              </a:schemeClr>
            </a:gs>
            <a:gs pos="100000">
              <a:schemeClr val="dk2">
                <a:hueOff val="0"/>
                <a:satOff val="0"/>
                <a:lumOff val="0"/>
                <a:alphaOff val="0"/>
                <a:tint val="43000"/>
                <a:satMod val="190000"/>
              </a:schemeClr>
            </a:gs>
          </a:gsLst>
          <a:lin ang="5400000" scaled="1"/>
        </a:gradFill>
        <a:ln>
          <a:noFill/>
        </a:ln>
        <a:effectLst>
          <a:outerShdw blurRad="50800" dist="25000" dir="5400000" rotWithShape="0">
            <a:schemeClr val="dk2">
              <a:hueOff val="0"/>
              <a:satOff val="0"/>
              <a:lumOff val="0"/>
              <a:alphaOff val="0"/>
              <a:shade val="30000"/>
              <a:satMod val="150000"/>
              <a:alpha val="38000"/>
            </a:scheme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83820" tIns="83820" rIns="83820" bIns="83820" numCol="1" spcCol="1270" anchor="ctr" anchorCtr="0">
          <a:noAutofit/>
        </a:bodyPr>
        <a:lstStyle/>
        <a:p>
          <a:pPr lvl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200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Привлечение субъектов МСП и </a:t>
          </a:r>
          <a:r>
            <a:rPr lang="ru-RU" sz="2200" kern="12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самозанятых</a:t>
          </a:r>
          <a:r>
            <a:rPr lang="ru-RU" sz="2200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граждан к услугам Регионального Фонда поддержки</a:t>
          </a:r>
          <a:endParaRPr lang="ru-RU" sz="2200" kern="1200" dirty="0">
            <a:solidFill>
              <a:schemeClr val="tx1"/>
            </a:solidFill>
            <a:latin typeface="Times New Roman" pitchFamily="18" charset="0"/>
            <a:cs typeface="Times New Roman" pitchFamily="18" charset="0"/>
          </a:endParaRPr>
        </a:p>
      </dsp:txBody>
      <dsp:txXfrm>
        <a:off x="2414178" y="1338613"/>
        <a:ext cx="2410643" cy="4152530"/>
      </dsp:txXfrm>
    </dsp:sp>
    <dsp:sp modelId="{54371841-9E01-4228-983E-0897F8EA8942}">
      <dsp:nvSpPr>
        <dsp:cNvPr id="0" name=""/>
        <dsp:cNvSpPr/>
      </dsp:nvSpPr>
      <dsp:spPr>
        <a:xfrm>
          <a:off x="4824821" y="1347236"/>
          <a:ext cx="2410643" cy="4135285"/>
        </a:xfrm>
        <a:prstGeom prst="rect">
          <a:avLst/>
        </a:prstGeom>
        <a:gradFill rotWithShape="0">
          <a:gsLst>
            <a:gs pos="0">
              <a:schemeClr val="dk2">
                <a:hueOff val="0"/>
                <a:satOff val="0"/>
                <a:lumOff val="0"/>
                <a:alphaOff val="0"/>
                <a:tint val="15000"/>
                <a:satMod val="250000"/>
              </a:schemeClr>
            </a:gs>
            <a:gs pos="49000">
              <a:schemeClr val="dk2">
                <a:hueOff val="0"/>
                <a:satOff val="0"/>
                <a:lumOff val="0"/>
                <a:alphaOff val="0"/>
                <a:tint val="50000"/>
                <a:satMod val="200000"/>
              </a:schemeClr>
            </a:gs>
            <a:gs pos="49100">
              <a:schemeClr val="dk2">
                <a:hueOff val="0"/>
                <a:satOff val="0"/>
                <a:lumOff val="0"/>
                <a:alphaOff val="0"/>
                <a:tint val="64000"/>
                <a:satMod val="160000"/>
              </a:schemeClr>
            </a:gs>
            <a:gs pos="92000">
              <a:schemeClr val="dk2">
                <a:hueOff val="0"/>
                <a:satOff val="0"/>
                <a:lumOff val="0"/>
                <a:alphaOff val="0"/>
                <a:tint val="50000"/>
                <a:satMod val="200000"/>
              </a:schemeClr>
            </a:gs>
            <a:gs pos="100000">
              <a:schemeClr val="dk2">
                <a:hueOff val="0"/>
                <a:satOff val="0"/>
                <a:lumOff val="0"/>
                <a:alphaOff val="0"/>
                <a:tint val="43000"/>
                <a:satMod val="190000"/>
              </a:schemeClr>
            </a:gs>
          </a:gsLst>
          <a:lin ang="5400000" scaled="1"/>
        </a:gradFill>
        <a:ln>
          <a:noFill/>
        </a:ln>
        <a:effectLst>
          <a:outerShdw blurRad="50800" dist="25000" dir="5400000" rotWithShape="0">
            <a:schemeClr val="dk2">
              <a:hueOff val="0"/>
              <a:satOff val="0"/>
              <a:lumOff val="0"/>
              <a:alphaOff val="0"/>
              <a:shade val="30000"/>
              <a:satMod val="150000"/>
              <a:alpha val="38000"/>
            </a:scheme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83820" tIns="83820" rIns="83820" bIns="83820" numCol="1" spcCol="1270" anchor="ctr" anchorCtr="0">
          <a:noAutofit/>
        </a:bodyPr>
        <a:lstStyle/>
        <a:p>
          <a:pPr lvl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200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Вовлечение  </a:t>
          </a:r>
          <a:r>
            <a:rPr lang="ru-RU" sz="2200" kern="12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гражданв</a:t>
          </a:r>
          <a:r>
            <a:rPr lang="ru-RU" sz="2200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предпринимательскую деятельность.  Обеспечение участия в мероприятиях субъектов МСП и </a:t>
          </a:r>
          <a:r>
            <a:rPr lang="ru-RU" sz="2200" kern="12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самозанятых</a:t>
          </a:r>
          <a:r>
            <a:rPr lang="ru-RU" sz="2200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граждан</a:t>
          </a:r>
          <a:endParaRPr lang="ru-RU" sz="2200" kern="1200" dirty="0">
            <a:solidFill>
              <a:schemeClr val="tx1"/>
            </a:solidFill>
            <a:latin typeface="Times New Roman" pitchFamily="18" charset="0"/>
            <a:cs typeface="Times New Roman" pitchFamily="18" charset="0"/>
          </a:endParaRPr>
        </a:p>
      </dsp:txBody>
      <dsp:txXfrm>
        <a:off x="4824821" y="1347236"/>
        <a:ext cx="2410643" cy="4135285"/>
      </dsp:txXfrm>
    </dsp:sp>
    <dsp:sp modelId="{9B6CF0CF-7A3C-4952-A390-99AFE07EF44B}">
      <dsp:nvSpPr>
        <dsp:cNvPr id="0" name=""/>
        <dsp:cNvSpPr/>
      </dsp:nvSpPr>
      <dsp:spPr>
        <a:xfrm>
          <a:off x="0" y="5192701"/>
          <a:ext cx="7239000" cy="395071"/>
        </a:xfrm>
        <a:prstGeom prst="rect">
          <a:avLst/>
        </a:prstGeom>
        <a:solidFill>
          <a:schemeClr val="dk2">
            <a:shade val="80000"/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50800" dist="25000" dir="5400000" rotWithShape="0">
            <a:schemeClr val="dk2">
              <a:shade val="80000"/>
              <a:hueOff val="0"/>
              <a:satOff val="0"/>
              <a:lumOff val="0"/>
              <a:alphaOff val="0"/>
              <a:shade val="30000"/>
              <a:satMod val="150000"/>
              <a:alpha val="38000"/>
            </a:schemeClr>
          </a:outerShdw>
        </a:effectLst>
      </dsp:spPr>
      <dsp:style>
        <a:lnRef idx="0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/>
      </dsp:style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906763EF-30AA-4495-AA06-98D043B07963}">
      <dsp:nvSpPr>
        <dsp:cNvPr id="0" name=""/>
        <dsp:cNvSpPr/>
      </dsp:nvSpPr>
      <dsp:spPr>
        <a:xfrm rot="5400000">
          <a:off x="2857878" y="-2001422"/>
          <a:ext cx="2376725" cy="6384860"/>
        </a:xfrm>
        <a:prstGeom prst="round2SameRect">
          <a:avLst/>
        </a:prstGeom>
        <a:solidFill>
          <a:schemeClr val="dk2">
            <a:alpha val="90000"/>
            <a:tint val="40000"/>
            <a:hueOff val="0"/>
            <a:satOff val="0"/>
            <a:lumOff val="0"/>
            <a:alphaOff val="0"/>
          </a:schemeClr>
        </a:solidFill>
        <a:ln w="40000" cap="flat" cmpd="sng" algn="ctr">
          <a:solidFill>
            <a:schemeClr val="dk2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47650" tIns="123825" rIns="247650" bIns="123825" numCol="1" spcCol="1270" anchor="ctr" anchorCtr="0">
          <a:noAutofit/>
        </a:bodyPr>
        <a:lstStyle/>
        <a:p>
          <a:pPr marL="114300" lvl="1" indent="-114300" algn="l" defTabSz="5334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200" kern="1200" dirty="0" smtClean="0">
              <a:latin typeface="Times New Roman" pitchFamily="18" charset="0"/>
              <a:cs typeface="Times New Roman" pitchFamily="18" charset="0"/>
            </a:rPr>
            <a:t>Участие в программах Ленинградской области по развитию инфраструктуры и институтов поддержки предпринимательской деятельности</a:t>
          </a:r>
          <a:endParaRPr lang="ru-RU" sz="1200" kern="1200" dirty="0">
            <a:latin typeface="Times New Roman" pitchFamily="18" charset="0"/>
            <a:cs typeface="Times New Roman" pitchFamily="18" charset="0"/>
          </a:endParaRPr>
        </a:p>
        <a:p>
          <a:pPr marL="114300" lvl="1" indent="-114300" algn="l" defTabSz="5334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200" kern="1200" dirty="0" smtClean="0">
              <a:latin typeface="Times New Roman" pitchFamily="18" charset="0"/>
              <a:cs typeface="Times New Roman" pitchFamily="18" charset="0"/>
            </a:rPr>
            <a:t>Проведение крупных городских, региональных форумов делового сообщества с целью привлечения общественности, развития деловых связей бизнес - сообщества </a:t>
          </a:r>
          <a:r>
            <a:rPr lang="ru-RU" sz="1200" kern="1200" dirty="0" err="1" smtClean="0">
              <a:latin typeface="Times New Roman" pitchFamily="18" charset="0"/>
              <a:cs typeface="Times New Roman" pitchFamily="18" charset="0"/>
            </a:rPr>
            <a:t>Лужского</a:t>
          </a:r>
          <a:r>
            <a:rPr lang="ru-RU" sz="1200" kern="1200" dirty="0" smtClean="0">
              <a:latin typeface="Times New Roman" pitchFamily="18" charset="0"/>
              <a:cs typeface="Times New Roman" pitchFamily="18" charset="0"/>
            </a:rPr>
            <a:t> района, организация и регулярное проведение тренингов и семинаров для школьников и взрослого населения посвященных популяризации предпринимательской деятельности, в том числе с информированием населения о предпринимательских возможностях в </a:t>
          </a:r>
          <a:r>
            <a:rPr lang="ru-RU" sz="1200" kern="1200" dirty="0" err="1" smtClean="0">
              <a:latin typeface="Times New Roman" pitchFamily="18" charset="0"/>
              <a:cs typeface="Times New Roman" pitchFamily="18" charset="0"/>
            </a:rPr>
            <a:t>Лужском</a:t>
          </a:r>
          <a:r>
            <a:rPr lang="ru-RU" sz="1200" kern="1200" dirty="0" smtClean="0">
              <a:latin typeface="Times New Roman" pitchFamily="18" charset="0"/>
              <a:cs typeface="Times New Roman" pitchFamily="18" charset="0"/>
            </a:rPr>
            <a:t> районе</a:t>
          </a:r>
          <a:endParaRPr lang="ru-RU" sz="1200" kern="1200" dirty="0">
            <a:latin typeface="Times New Roman" pitchFamily="18" charset="0"/>
            <a:cs typeface="Times New Roman" pitchFamily="18" charset="0"/>
          </a:endParaRPr>
        </a:p>
      </dsp:txBody>
      <dsp:txXfrm rot="-5400000">
        <a:off x="853811" y="118667"/>
        <a:ext cx="6268838" cy="2144681"/>
      </dsp:txXfrm>
    </dsp:sp>
    <dsp:sp modelId="{0A4BF4C3-93C5-4EC4-9368-BCED9F18614F}">
      <dsp:nvSpPr>
        <dsp:cNvPr id="0" name=""/>
        <dsp:cNvSpPr/>
      </dsp:nvSpPr>
      <dsp:spPr>
        <a:xfrm>
          <a:off x="329" y="770"/>
          <a:ext cx="853481" cy="2380475"/>
        </a:xfrm>
        <a:prstGeom prst="roundRect">
          <a:avLst/>
        </a:prstGeom>
        <a:solidFill>
          <a:schemeClr val="dk2">
            <a:hueOff val="0"/>
            <a:satOff val="0"/>
            <a:lumOff val="0"/>
            <a:alphaOff val="0"/>
          </a:schemeClr>
        </a:solidFill>
        <a:ln w="40000" cap="flat" cmpd="sng" algn="ctr">
          <a:solidFill>
            <a:schemeClr val="l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5720" tIns="22860" rIns="45720" bIns="2286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200" kern="1200" dirty="0" smtClean="0"/>
            <a:t>Лучшие </a:t>
          </a:r>
          <a:r>
            <a:rPr lang="ru-RU" sz="1200" kern="1200" dirty="0" smtClean="0">
              <a:latin typeface="Times New Roman" pitchFamily="18" charset="0"/>
              <a:cs typeface="Times New Roman" pitchFamily="18" charset="0"/>
            </a:rPr>
            <a:t>условия</a:t>
          </a:r>
          <a:r>
            <a:rPr lang="ru-RU" sz="1200" kern="1200" dirty="0" smtClean="0"/>
            <a:t> для развития бизнеса</a:t>
          </a:r>
          <a:endParaRPr lang="ru-RU" sz="600" kern="1200" dirty="0"/>
        </a:p>
      </dsp:txBody>
      <dsp:txXfrm>
        <a:off x="41993" y="42434"/>
        <a:ext cx="770153" cy="2297147"/>
      </dsp:txXfrm>
    </dsp:sp>
    <dsp:sp modelId="{B4DA5704-7A7A-40A5-B6AF-1C17E82AB5F4}">
      <dsp:nvSpPr>
        <dsp:cNvPr id="0" name=""/>
        <dsp:cNvSpPr/>
      </dsp:nvSpPr>
      <dsp:spPr>
        <a:xfrm rot="5400000">
          <a:off x="3681235" y="-181815"/>
          <a:ext cx="760841" cy="6354687"/>
        </a:xfrm>
        <a:prstGeom prst="round2SameRect">
          <a:avLst/>
        </a:prstGeom>
        <a:solidFill>
          <a:schemeClr val="dk2">
            <a:alpha val="90000"/>
            <a:tint val="40000"/>
            <a:hueOff val="0"/>
            <a:satOff val="0"/>
            <a:lumOff val="0"/>
            <a:alphaOff val="0"/>
          </a:schemeClr>
        </a:solidFill>
        <a:ln w="40000" cap="flat" cmpd="sng" algn="ctr">
          <a:solidFill>
            <a:schemeClr val="dk2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47650" tIns="123825" rIns="247650" bIns="123825" numCol="1" spcCol="1270" anchor="ctr" anchorCtr="0">
          <a:noAutofit/>
        </a:bodyPr>
        <a:lstStyle/>
        <a:p>
          <a:pPr marL="114300" lvl="1" indent="-114300" algn="l" defTabSz="5334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200" kern="1200" dirty="0" smtClean="0">
              <a:latin typeface="Times New Roman" pitchFamily="18" charset="0"/>
              <a:cs typeface="Times New Roman" pitchFamily="18" charset="0"/>
            </a:rPr>
            <a:t>Использование  информационных ресурсов, направленных на информирование  широкого круга потребителей о производителях и ассортименте с/х продукции</a:t>
          </a:r>
          <a:endParaRPr lang="ru-RU" sz="1200" kern="1200" dirty="0">
            <a:latin typeface="Times New Roman" pitchFamily="18" charset="0"/>
            <a:cs typeface="Times New Roman" pitchFamily="18" charset="0"/>
          </a:endParaRPr>
        </a:p>
        <a:p>
          <a:pPr marL="114300" lvl="1" indent="-114300" algn="l" defTabSz="5334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200" kern="1200" dirty="0" smtClean="0">
              <a:latin typeface="Times New Roman" pitchFamily="18" charset="0"/>
              <a:cs typeface="Times New Roman" pitchFamily="18" charset="0"/>
            </a:rPr>
            <a:t>Участие в организации выставок, ярмарок с целью продвижения продукции на региональном рынке, вовлечение в процесс гос. закупок, участие в электронном магазине</a:t>
          </a:r>
          <a:endParaRPr lang="ru-RU" sz="1200" kern="1200" dirty="0">
            <a:latin typeface="Times New Roman" pitchFamily="18" charset="0"/>
            <a:cs typeface="Times New Roman" pitchFamily="18" charset="0"/>
          </a:endParaRPr>
        </a:p>
      </dsp:txBody>
      <dsp:txXfrm rot="-5400000">
        <a:off x="884313" y="2652248"/>
        <a:ext cx="6317546" cy="686559"/>
      </dsp:txXfrm>
    </dsp:sp>
    <dsp:sp modelId="{6C1BFBA9-4707-45C5-92C9-36A3652E89A9}">
      <dsp:nvSpPr>
        <dsp:cNvPr id="0" name=""/>
        <dsp:cNvSpPr/>
      </dsp:nvSpPr>
      <dsp:spPr>
        <a:xfrm flipH="1">
          <a:off x="9770" y="2534185"/>
          <a:ext cx="879397" cy="935980"/>
        </a:xfrm>
        <a:prstGeom prst="roundRect">
          <a:avLst/>
        </a:prstGeom>
        <a:solidFill>
          <a:schemeClr val="dk2">
            <a:hueOff val="0"/>
            <a:satOff val="0"/>
            <a:lumOff val="0"/>
            <a:alphaOff val="0"/>
          </a:schemeClr>
        </a:solidFill>
        <a:ln w="40000" cap="flat" cmpd="sng" algn="ctr">
          <a:solidFill>
            <a:schemeClr val="l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5720" tIns="22860" rIns="45720" bIns="2286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200" kern="1200" dirty="0" smtClean="0">
              <a:latin typeface="Times New Roman" pitchFamily="18" charset="0"/>
              <a:cs typeface="Times New Roman" pitchFamily="18" charset="0"/>
            </a:rPr>
            <a:t>Развитие АПК</a:t>
          </a:r>
          <a:endParaRPr lang="ru-RU" sz="1200" kern="1200" dirty="0">
            <a:latin typeface="Times New Roman" pitchFamily="18" charset="0"/>
            <a:cs typeface="Times New Roman" pitchFamily="18" charset="0"/>
          </a:endParaRPr>
        </a:p>
      </dsp:txBody>
      <dsp:txXfrm>
        <a:off x="52699" y="2577114"/>
        <a:ext cx="793539" cy="850122"/>
      </dsp:txXfrm>
    </dsp:sp>
    <dsp:sp modelId="{4328292D-AEF5-4F08-8092-B75CDD3752DA}">
      <dsp:nvSpPr>
        <dsp:cNvPr id="0" name=""/>
        <dsp:cNvSpPr/>
      </dsp:nvSpPr>
      <dsp:spPr>
        <a:xfrm rot="5400000">
          <a:off x="3468355" y="1057114"/>
          <a:ext cx="1266307" cy="6265401"/>
        </a:xfrm>
        <a:prstGeom prst="round2SameRect">
          <a:avLst/>
        </a:prstGeom>
        <a:solidFill>
          <a:schemeClr val="dk2">
            <a:alpha val="90000"/>
            <a:tint val="40000"/>
            <a:hueOff val="0"/>
            <a:satOff val="0"/>
            <a:lumOff val="0"/>
            <a:alphaOff val="0"/>
          </a:schemeClr>
        </a:solidFill>
        <a:ln w="40000" cap="flat" cmpd="sng" algn="ctr">
          <a:solidFill>
            <a:schemeClr val="dk2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47650" tIns="123825" rIns="247650" bIns="123825" numCol="1" spcCol="1270" anchor="ctr" anchorCtr="0">
          <a:noAutofit/>
        </a:bodyPr>
        <a:lstStyle/>
        <a:p>
          <a:pPr marL="114300" lvl="1" indent="-114300" algn="l" defTabSz="5334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200" kern="1200" dirty="0" smtClean="0">
              <a:latin typeface="Times New Roman" pitchFamily="18" charset="0"/>
              <a:cs typeface="Times New Roman" pitchFamily="18" charset="0"/>
            </a:rPr>
            <a:t>Информирование, истории успеха, тренинги, круглые столы, семинары</a:t>
          </a:r>
          <a:endParaRPr lang="ru-RU" sz="1200" kern="1200" dirty="0">
            <a:latin typeface="Times New Roman" pitchFamily="18" charset="0"/>
            <a:cs typeface="Times New Roman" pitchFamily="18" charset="0"/>
          </a:endParaRPr>
        </a:p>
      </dsp:txBody>
      <dsp:txXfrm rot="-5400000">
        <a:off x="968808" y="3618477"/>
        <a:ext cx="6203585" cy="1142675"/>
      </dsp:txXfrm>
    </dsp:sp>
    <dsp:sp modelId="{762880B1-2628-480C-928C-3065165EA387}">
      <dsp:nvSpPr>
        <dsp:cNvPr id="0" name=""/>
        <dsp:cNvSpPr/>
      </dsp:nvSpPr>
      <dsp:spPr>
        <a:xfrm>
          <a:off x="329" y="3533763"/>
          <a:ext cx="968479" cy="1312104"/>
        </a:xfrm>
        <a:prstGeom prst="roundRect">
          <a:avLst/>
        </a:prstGeom>
        <a:solidFill>
          <a:schemeClr val="dk2">
            <a:hueOff val="0"/>
            <a:satOff val="0"/>
            <a:lumOff val="0"/>
            <a:alphaOff val="0"/>
          </a:schemeClr>
        </a:solidFill>
        <a:ln w="40000" cap="flat" cmpd="sng" algn="ctr">
          <a:solidFill>
            <a:schemeClr val="l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8100" tIns="19050" rIns="38100" bIns="19050" numCol="1" spcCol="1270" anchor="ctr" anchorCtr="0">
          <a:noAutofit/>
        </a:bodyPr>
        <a:lstStyle/>
        <a:p>
          <a:pPr lvl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000" kern="1200" dirty="0" smtClean="0">
              <a:latin typeface="Times New Roman" pitchFamily="18" charset="0"/>
              <a:cs typeface="Times New Roman" pitchFamily="18" charset="0"/>
            </a:rPr>
            <a:t>Популяризация предпринимательской деятельности, </a:t>
          </a:r>
          <a:r>
            <a:rPr lang="ru-RU" sz="1000" kern="1200" dirty="0" err="1" smtClean="0">
              <a:latin typeface="Times New Roman" pitchFamily="18" charset="0"/>
              <a:cs typeface="Times New Roman" pitchFamily="18" charset="0"/>
            </a:rPr>
            <a:t>самозанятости</a:t>
          </a:r>
          <a:r>
            <a:rPr lang="ru-RU" sz="1000" kern="1200" dirty="0" smtClean="0">
              <a:latin typeface="Times New Roman" pitchFamily="18" charset="0"/>
              <a:cs typeface="Times New Roman" pitchFamily="18" charset="0"/>
            </a:rPr>
            <a:t> граждан</a:t>
          </a:r>
        </a:p>
      </dsp:txBody>
      <dsp:txXfrm>
        <a:off x="47606" y="3581040"/>
        <a:ext cx="873925" cy="1217550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enn1">
  <dgm:title val=""/>
  <dgm:desc val=""/>
  <dgm:catLst>
    <dgm:cat type="relationship" pri="28000"/>
    <dgm:cat type="convert" pri="190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</dgm:cxnLst>
      <dgm:bg/>
      <dgm:whole/>
    </dgm:dataModel>
  </dgm:clrData>
  <dgm:layoutNode name="compositeShape">
    <dgm:varLst>
      <dgm:chMax val="7"/>
      <dgm:dir/>
      <dgm:resizeHandles val="exact"/>
    </dgm:varLst>
    <dgm:choose name="Name0">
      <dgm:if name="Name1" axis="ch" ptType="node" func="cnt" op="equ" val="1">
        <dgm:alg type="composite">
          <dgm:param type="ar" val="1"/>
        </dgm:alg>
      </dgm:if>
      <dgm:if name="Name2" axis="ch" ptType="node" func="cnt" op="equ" val="2">
        <dgm:alg type="composite">
          <dgm:param type="ar" val="1.792"/>
        </dgm:alg>
      </dgm:if>
      <dgm:if name="Name3" axis="ch" ptType="node" func="cnt" op="equ" val="3">
        <dgm:alg type="composite">
          <dgm:param type="ar" val="1"/>
        </dgm:alg>
      </dgm:if>
      <dgm:if name="Name4" axis="ch" ptType="node" func="cnt" op="equ" val="4">
        <dgm:alg type="composite">
          <dgm:param type="ar" val="1"/>
        </dgm:alg>
      </dgm:if>
      <dgm:if name="Name5" axis="ch" ptType="node" func="cnt" op="equ" val="5">
        <dgm:alg type="composite">
          <dgm:param type="ar" val="1.4"/>
        </dgm:alg>
      </dgm:if>
      <dgm:if name="Name6" axis="ch" ptType="node" func="cnt" op="equ" val="6">
        <dgm:alg type="composite">
          <dgm:param type="ar" val="1.285"/>
        </dgm:alg>
      </dgm:if>
      <dgm:if name="Name7" axis="ch" ptType="node" func="cnt" op="equ" val="7">
        <dgm:alg type="composite">
          <dgm:param type="ar" val="1.359"/>
        </dgm:alg>
      </dgm:if>
      <dgm:else name="Name8">
        <dgm:alg type="composite">
          <dgm:param type="ar" val="1.359"/>
        </dgm:alg>
      </dgm:else>
    </dgm:choose>
    <dgm:shape xmlns:r="http://schemas.openxmlformats.org/officeDocument/2006/relationships" r:blip="">
      <dgm:adjLst/>
    </dgm:shape>
    <dgm:presOf/>
    <dgm:choose name="Name9">
      <dgm:if name="Name10" axis="ch" ptType="node" func="cnt" op="equ" val="1">
        <dgm:constrLst>
          <dgm:constr type="ctrX" for="ch" forName="circ1TxSh" refType="w" fact="0.5"/>
          <dgm:constr type="ctrY" for="ch" forName="circ1TxSh" refType="h" fact="0.5"/>
          <dgm:constr type="w" for="ch" forName="circ1TxSh" refType="w"/>
          <dgm:constr type="h" for="ch" forName="circ1TxSh" refType="h"/>
          <dgm:constr type="primFontSz" for="ch" ptType="node" op="equ"/>
        </dgm:constrLst>
      </dgm:if>
      <dgm:if name="Name11" axis="ch" ptType="node" func="cnt" op="equ" val="2">
        <dgm:constrLst>
          <dgm:constr type="ctrX" for="ch" forName="circ1" refType="w" fact="0.3"/>
          <dgm:constr type="ctrY" for="ch" forName="circ1" refType="h" fact="0.5"/>
          <dgm:constr type="w" for="ch" forName="circ1" refType="w" fact="0.555"/>
          <dgm:constr type="h" for="ch" forName="circ1" refType="h" fact="0.99456"/>
          <dgm:constr type="l" for="ch" forName="circ1Tx" refType="w" fact="0.1"/>
          <dgm:constr type="t" for="ch" forName="circ1Tx" refType="h" fact="0.12"/>
          <dgm:constr type="w" for="ch" forName="circ1Tx" refType="w" fact="0.32"/>
          <dgm:constr type="h" for="ch" forName="circ1Tx" refType="h" fact="0.76"/>
          <dgm:constr type="ctrX" for="ch" forName="circ2" refType="w" fact="0.7"/>
          <dgm:constr type="ctrY" for="ch" forName="circ2" refType="h" fact="0.5"/>
          <dgm:constr type="w" for="ch" forName="circ2" refType="w" fact="0.555"/>
          <dgm:constr type="h" for="ch" forName="circ2" refType="h" fact="0.99456"/>
          <dgm:constr type="l" for="ch" forName="circ2Tx" refType="w" fact="0.58"/>
          <dgm:constr type="t" for="ch" forName="circ2Tx" refType="h" fact="0.12"/>
          <dgm:constr type="w" for="ch" forName="circ2Tx" refType="w" fact="0.32"/>
          <dgm:constr type="h" for="ch" forName="circ2Tx" refType="h" fact="0.76"/>
          <dgm:constr type="primFontSz" for="ch" ptType="node" op="equ"/>
        </dgm:constrLst>
      </dgm:if>
      <dgm:if name="Name12" axis="ch" ptType="node" func="cnt" op="equ" val="3">
        <dgm:constrLst>
          <dgm:constr type="ctrX" for="ch" forName="circ1" refType="w" fact="0.5"/>
          <dgm:constr type="ctrY" for="ch" forName="circ1" refType="w" fact="0.25"/>
          <dgm:constr type="w" for="ch" forName="circ1" refType="w" fact="0.6"/>
          <dgm:constr type="h" for="ch" forName="circ1" refType="h" fact="0.6"/>
          <dgm:constr type="l" for="ch" forName="circ1Tx" refType="w" fact="0.28"/>
          <dgm:constr type="t" for="ch" forName="circ1Tx" refType="h" fact="0.055"/>
          <dgm:constr type="w" for="ch" forName="circ1Tx" refType="w" fact="0.44"/>
          <dgm:constr type="h" for="ch" forName="circ1Tx" refType="h" fact="0.27"/>
          <dgm:constr type="ctrX" for="ch" forName="circ2" refType="w" fact="0.7165"/>
          <dgm:constr type="ctrY" for="ch" forName="circ2" refType="w" fact="0.625"/>
          <dgm:constr type="w" for="ch" forName="circ2" refType="w" fact="0.6"/>
          <dgm:constr type="h" for="ch" forName="circ2" refType="h" fact="0.6"/>
          <dgm:constr type="l" for="ch" forName="circ2Tx" refType="w" fact="0.6"/>
          <dgm:constr type="t" for="ch" forName="circ2Tx" refType="h" fact="0.48"/>
          <dgm:constr type="w" for="ch" forName="circ2Tx" refType="w" fact="0.36"/>
          <dgm:constr type="h" for="ch" forName="circ2Tx" refType="h" fact="0.33"/>
          <dgm:constr type="ctrX" for="ch" forName="circ3" refType="w" fact="0.2835"/>
          <dgm:constr type="ctrY" for="ch" forName="circ3" refType="w" fact="0.625"/>
          <dgm:constr type="w" for="ch" forName="circ3" refType="w" fact="0.6"/>
          <dgm:constr type="h" for="ch" forName="circ3" refType="h" fact="0.6"/>
          <dgm:constr type="l" for="ch" forName="circ3Tx" refType="w" fact="0.04"/>
          <dgm:constr type="t" for="ch" forName="circ3Tx" refType="h" fact="0.48"/>
          <dgm:constr type="w" for="ch" forName="circ3Tx" refType="w" fact="0.36"/>
          <dgm:constr type="h" for="ch" forName="circ3Tx" refType="h" fact="0.33"/>
          <dgm:constr type="primFontSz" for="ch" ptType="node" op="equ"/>
        </dgm:constrLst>
      </dgm:if>
      <dgm:if name="Name13" axis="ch" ptType="node" func="cnt" op="equ" val="4">
        <dgm:constrLst>
          <dgm:constr type="ctrX" for="ch" forName="circ1" refType="w" fact="0.5"/>
          <dgm:constr type="ctrY" for="ch" forName="circ1" refType="w" fact="0.27"/>
          <dgm:constr type="w" for="ch" forName="circ1" refType="w" fact="0.52"/>
          <dgm:constr type="h" for="ch" forName="circ1" refType="h" fact="0.52"/>
          <dgm:constr type="l" for="ch" forName="circ1Tx" refType="w" fact="0.3"/>
          <dgm:constr type="t" for="ch" forName="circ1Tx" refType="h" fact="0.08"/>
          <dgm:constr type="w" for="ch" forName="circ1Tx" refType="w" fact="0.4"/>
          <dgm:constr type="h" for="ch" forName="circ1Tx" refType="h" fact="0.165"/>
          <dgm:constr type="ctrX" for="ch" forName="circ2" refType="w" fact="0.73"/>
          <dgm:constr type="ctrY" for="ch" forName="circ2" refType="w" fact="0.5"/>
          <dgm:constr type="w" for="ch" forName="circ2" refType="w" fact="0.52"/>
          <dgm:constr type="h" for="ch" forName="circ2" refType="h" fact="0.52"/>
          <dgm:constr type="r" for="ch" forName="circ2Tx" refType="w" fact="0.95"/>
          <dgm:constr type="t" for="ch" forName="circ2Tx" refType="h" fact="0.3"/>
          <dgm:constr type="w" for="ch" forName="circ2Tx" refType="w" fact="0.2"/>
          <dgm:constr type="h" for="ch" forName="circ2Tx" refType="h" fact="0.4"/>
          <dgm:constr type="ctrX" for="ch" forName="circ3" refType="w" fact="0.5"/>
          <dgm:constr type="ctrY" for="ch" forName="circ3" refType="w" fact="0.73"/>
          <dgm:constr type="w" for="ch" forName="circ3" refType="w" fact="0.52"/>
          <dgm:constr type="h" for="ch" forName="circ3" refType="h" fact="0.52"/>
          <dgm:constr type="l" for="ch" forName="circ3Tx" refType="w" fact="0.3"/>
          <dgm:constr type="b" for="ch" forName="circ3Tx" refType="h" fact="0.92"/>
          <dgm:constr type="w" for="ch" forName="circ3Tx" refType="w" fact="0.4"/>
          <dgm:constr type="h" for="ch" forName="circ3Tx" refType="h" fact="0.165"/>
          <dgm:constr type="ctrX" for="ch" forName="circ4" refType="w" fact="0.27"/>
          <dgm:constr type="ctrY" for="ch" forName="circ4" refType="h" fact="0.5"/>
          <dgm:constr type="w" for="ch" forName="circ4" refType="w" fact="0.52"/>
          <dgm:constr type="h" for="ch" forName="circ4" refType="h" fact="0.52"/>
          <dgm:constr type="l" for="ch" forName="circ4Tx" refType="w" fact="0.05"/>
          <dgm:constr type="t" for="ch" forName="circ4Tx" refType="h" fact="0.3"/>
          <dgm:constr type="w" for="ch" forName="circ4Tx" refType="w" fact="0.2"/>
          <dgm:constr type="h" for="ch" forName="circ4Tx" refType="h" fact="0.4"/>
          <dgm:constr type="primFontSz" for="ch" ptType="node" op="equ"/>
        </dgm:constrLst>
      </dgm:if>
      <dgm:if name="Name14" axis="ch" ptType="node" func="cnt" op="equ" val="5">
        <dgm:constrLst>
          <dgm:constr type="ctrX" for="ch" forName="circ1" refType="w" fact="0.5"/>
          <dgm:constr type="ctrY" for="ch" forName="circ1" refType="h" fact="0.46"/>
          <dgm:constr type="w" for="ch" forName="circ1" refType="w" fact="0.25"/>
          <dgm:constr type="h" for="ch" forName="circ1" refType="h" fact="0.35"/>
          <dgm:constr type="l" for="ch" forName="circ1Tx" refType="w" fact="0.355"/>
          <dgm:constr type="t" for="ch" forName="circ1Tx"/>
          <dgm:constr type="w" for="ch" forName="circ1Tx" refType="w" fact="0.29"/>
          <dgm:constr type="h" for="ch" forName="circ1Tx" refType="h" fact="0.235"/>
          <dgm:constr type="ctrX" for="ch" forName="circ2" refType="w" fact="0.5951"/>
          <dgm:constr type="ctrY" for="ch" forName="circ2" refType="h" fact="0.5567"/>
          <dgm:constr type="w" for="ch" forName="circ2" refType="w" fact="0.25"/>
          <dgm:constr type="h" for="ch" forName="circ2" refType="h" fact="0.35"/>
          <dgm:constr type="l" for="ch" forName="circ2Tx" refType="w" fact="0.74"/>
          <dgm:constr type="t" for="ch" forName="circ2Tx" refType="h" fact="0.31"/>
          <dgm:constr type="w" for="ch" forName="circ2Tx" refType="w" fact="0.26"/>
          <dgm:constr type="h" for="ch" forName="circ2Tx" refType="h" fact="0.255"/>
          <dgm:constr type="ctrX" for="ch" forName="circ3" refType="w" fact="0.5588"/>
          <dgm:constr type="ctrY" for="ch" forName="circ3" refType="h" fact="0.7133"/>
          <dgm:constr type="w" for="ch" forName="circ3" refType="w" fact="0.25"/>
          <dgm:constr type="h" for="ch" forName="circ3" refType="h" fact="0.35"/>
          <dgm:constr type="l" for="ch" forName="circ3Tx" refType="w" fact="0.7"/>
          <dgm:constr type="t" for="ch" forName="circ3Tx" refType="h" fact="0.745"/>
          <dgm:constr type="w" for="ch" forName="circ3Tx" refType="w" fact="0.26"/>
          <dgm:constr type="h" for="ch" forName="circ3Tx" refType="h" fact="0.255"/>
          <dgm:constr type="ctrX" for="ch" forName="circ4" refType="w" fact="0.4412"/>
          <dgm:constr type="ctrY" for="ch" forName="circ4" refType="h" fact="0.7133"/>
          <dgm:constr type="w" for="ch" forName="circ4" refType="w" fact="0.25"/>
          <dgm:constr type="h" for="ch" forName="circ4" refType="h" fact="0.35"/>
          <dgm:constr type="l" for="ch" forName="circ4Tx" refType="w" fact="0.04"/>
          <dgm:constr type="t" for="ch" forName="circ4Tx" refType="h" fact="0.745"/>
          <dgm:constr type="w" for="ch" forName="circ4Tx" refType="w" fact="0.26"/>
          <dgm:constr type="h" for="ch" forName="circ4Tx" refType="h" fact="0.255"/>
          <dgm:constr type="ctrX" for="ch" forName="circ5" refType="w" fact="0.4049"/>
          <dgm:constr type="ctrY" for="ch" forName="circ5" refType="h" fact="0.5567"/>
          <dgm:constr type="w" for="ch" forName="circ5" refType="w" fact="0.25"/>
          <dgm:constr type="h" for="ch" forName="circ5" refType="h" fact="0.35"/>
          <dgm:constr type="l" for="ch" forName="circ5Tx"/>
          <dgm:constr type="t" for="ch" forName="circ5Tx" refType="h" fact="0.31"/>
          <dgm:constr type="w" for="ch" forName="circ5Tx" refType="w" fact="0.26"/>
          <dgm:constr type="h" for="ch" forName="circ5Tx" refType="h" fact="0.255"/>
          <dgm:constr type="primFontSz" for="ch" ptType="node" op="equ"/>
        </dgm:constrLst>
      </dgm:if>
      <dgm:if name="Name15" axis="ch" ptType="node" func="cnt" op="equ" val="6">
        <dgm:constrLst>
          <dgm:constr type="ctrX" for="ch" forName="circ1" refType="w" fact="0.5"/>
          <dgm:constr type="ctrY" for="ch" forName="circ1" refType="h" fact="0.3844"/>
          <dgm:constr type="w" for="ch" forName="circ1" refType="w" fact="0.24"/>
          <dgm:constr type="h" for="ch" forName="circ1" refType="h" fact="0.3084"/>
          <dgm:constr type="l" for="ch" forName="circ1Tx" refType="w" fact="0.35"/>
          <dgm:constr type="t" for="ch" forName="circ1Tx"/>
          <dgm:constr type="w" for="ch" forName="circ1Tx" refType="w" fact="0.3"/>
          <dgm:constr type="h" for="ch" forName="circ1Tx" refType="h" fact="0.21"/>
          <dgm:constr type="ctrX" for="ch" forName="circ2" refType="w" fact="0.5779"/>
          <dgm:constr type="ctrY" for="ch" forName="circ2" refType="h" fact="0.4422"/>
          <dgm:constr type="w" for="ch" forName="circ2" refType="w" fact="0.24"/>
          <dgm:constr type="h" for="ch" forName="circ2" refType="h" fact="0.3084"/>
          <dgm:constr type="l" for="ch" forName="circ2Tx" refType="w" fact="0.7157"/>
          <dgm:constr type="t" for="ch" forName="circ2Tx" refType="h" fact="0.2"/>
          <dgm:constr type="w" for="ch" forName="circ2Tx" refType="w" fact="0.2843"/>
          <dgm:constr type="h" for="ch" forName="circ2Tx" refType="h" fact="0.23"/>
          <dgm:constr type="ctrX" for="ch" forName="circ3" refType="w" fact="0.5779"/>
          <dgm:constr type="ctrY" for="ch" forName="circ3" refType="h" fact="0.5578"/>
          <dgm:constr type="w" for="ch" forName="circ3" refType="w" fact="0.24"/>
          <dgm:constr type="h" for="ch" forName="circ3" refType="h" fact="0.3084"/>
          <dgm:constr type="l" for="ch" forName="circ3Tx" refType="w" fact="0.7157"/>
          <dgm:constr type="t" for="ch" forName="circ3Tx" refType="h" fact="0.543"/>
          <dgm:constr type="w" for="ch" forName="circ3Tx" refType="w" fact="0.2843"/>
          <dgm:constr type="h" for="ch" forName="circ3Tx" refType="h" fact="0.257"/>
          <dgm:constr type="ctrX" for="ch" forName="circ4" refType="w" fact="0.5"/>
          <dgm:constr type="ctrY" for="ch" forName="circ4" refType="h" fact="0.6157"/>
          <dgm:constr type="w" for="ch" forName="circ4" refType="w" fact="0.24"/>
          <dgm:constr type="h" for="ch" forName="circ4" refType="h" fact="0.3084"/>
          <dgm:constr type="l" for="ch" forName="circ4Tx" refType="w" fact="0.35"/>
          <dgm:constr type="t" for="ch" forName="circ4Tx" refType="h" fact="0.79"/>
          <dgm:constr type="w" for="ch" forName="circ4Tx" refType="w" fact="0.3"/>
          <dgm:constr type="h" for="ch" forName="circ4Tx" refType="h" fact="0.21"/>
          <dgm:constr type="ctrX" for="ch" forName="circ5" refType="w" fact="0.4221"/>
          <dgm:constr type="ctrY" for="ch" forName="circ5" refType="h" fact="0.5578"/>
          <dgm:constr type="w" for="ch" forName="circ5" refType="w" fact="0.24"/>
          <dgm:constr type="h" for="ch" forName="circ5" refType="h" fact="0.3084"/>
          <dgm:constr type="l" for="ch" forName="circ5Tx" refType="w" fact="0"/>
          <dgm:constr type="t" for="ch" forName="circ5Tx" refType="h" fact="0.543"/>
          <dgm:constr type="w" for="ch" forName="circ5Tx" refType="w" fact="0.2843"/>
          <dgm:constr type="h" for="ch" forName="circ5Tx" refType="h" fact="0.257"/>
          <dgm:constr type="ctrX" for="ch" forName="circ6" refType="w" fact="0.4221"/>
          <dgm:constr type="ctrY" for="ch" forName="circ6" refType="h" fact="0.4422"/>
          <dgm:constr type="w" for="ch" forName="circ6" refType="w" fact="0.24"/>
          <dgm:constr type="h" for="ch" forName="circ6" refType="h" fact="0.3084"/>
          <dgm:constr type="l" for="ch" forName="circ6Tx" refType="w" fact="0"/>
          <dgm:constr type="t" for="ch" forName="circ6Tx" refType="h" fact="0.2"/>
          <dgm:constr type="w" for="ch" forName="circ6Tx" refType="w" fact="0.2843"/>
          <dgm:constr type="h" for="ch" forName="circ6Tx" refType="h" fact="0.257"/>
          <dgm:constr type="primFontSz" for="ch" ptType="node" op="equ"/>
        </dgm:constrLst>
      </dgm:if>
      <dgm:else name="Name16">
        <dgm:constrLst>
          <dgm:constr type="ctrX" for="ch" forName="circ1" refType="w" fact="0.5"/>
          <dgm:constr type="ctrY" for="ch" forName="circ1" refType="h" fact="0.4177"/>
          <dgm:constr type="w" for="ch" forName="circ1" refType="w" fact="0.24"/>
          <dgm:constr type="h" for="ch" forName="circ1" refType="h" fact="0.3262"/>
          <dgm:constr type="l" for="ch" forName="circ1Tx" refType="w" fact="0.3625"/>
          <dgm:constr type="t" for="ch" forName="circ1Tx"/>
          <dgm:constr type="w" for="ch" forName="circ1Tx" refType="w" fact="0.275"/>
          <dgm:constr type="h" for="ch" forName="circ1Tx" refType="h" fact="0.2"/>
          <dgm:constr type="ctrX" for="ch" forName="circ2" refType="w" fact="0.5704"/>
          <dgm:constr type="ctrY" for="ch" forName="circ2" refType="h" fact="0.4637"/>
          <dgm:constr type="w" for="ch" forName="circ2" refType="w" fact="0.24"/>
          <dgm:constr type="h" for="ch" forName="circ2" refType="h" fact="0.3262"/>
          <dgm:constr type="l" for="ch" forName="circ2Tx" refType="w" fact="0.72"/>
          <dgm:constr type="t" for="ch" forName="circ2Tx" refType="h" fact="0.19"/>
          <dgm:constr type="w" for="ch" forName="circ2Tx" refType="w" fact="0.26"/>
          <dgm:constr type="h" for="ch" forName="circ2Tx" refType="h" fact="0.22"/>
          <dgm:constr type="ctrX" for="ch" forName="circ3" refType="w" fact="0.5877"/>
          <dgm:constr type="ctrY" for="ch" forName="circ3" refType="h" fact="0.5672"/>
          <dgm:constr type="w" for="ch" forName="circ3" refType="w" fact="0.24"/>
          <dgm:constr type="h" for="ch" forName="circ3" refType="h" fact="0.3262"/>
          <dgm:constr type="l" for="ch" forName="circ3Tx" refType="w" fact="0.745"/>
          <dgm:constr type="t" for="ch" forName="circ3Tx" refType="h" fact="0.47"/>
          <dgm:constr type="w" for="ch" forName="circ3Tx" refType="w" fact="0.255"/>
          <dgm:constr type="h" for="ch" forName="circ3Tx" refType="h" fact="0.235"/>
          <dgm:constr type="ctrX" for="ch" forName="circ4" refType="w" fact="0.539"/>
          <dgm:constr type="ctrY" for="ch" forName="circ4" refType="h" fact="0.6502"/>
          <dgm:constr type="w" for="ch" forName="circ4" refType="w" fact="0.24"/>
          <dgm:constr type="h" for="ch" forName="circ4" refType="h" fact="0.3262"/>
          <dgm:constr type="l" for="ch" forName="circ4Tx" refType="w" fact="0.635"/>
          <dgm:constr type="t" for="ch" forName="circ4Tx" refType="h" fact="0.785"/>
          <dgm:constr type="w" for="ch" forName="circ4Tx" refType="w" fact="0.275"/>
          <dgm:constr type="h" for="ch" forName="circ4Tx" refType="h" fact="0.215"/>
          <dgm:constr type="ctrX" for="ch" forName="circ5" refType="w" fact="0.461"/>
          <dgm:constr type="ctrY" for="ch" forName="circ5" refType="h" fact="0.6502"/>
          <dgm:constr type="w" for="ch" forName="circ5" refType="w" fact="0.24"/>
          <dgm:constr type="h" for="ch" forName="circ5" refType="h" fact="0.3262"/>
          <dgm:constr type="l" for="ch" forName="circ5Tx" refType="w" fact="0.09"/>
          <dgm:constr type="t" for="ch" forName="circ5Tx" refType="h" fact="0.785"/>
          <dgm:constr type="w" for="ch" forName="circ5Tx" refType="w" fact="0.275"/>
          <dgm:constr type="h" for="ch" forName="circ5Tx" refType="h" fact="0.215"/>
          <dgm:constr type="ctrX" for="ch" forName="circ6" refType="w" fact="0.4123"/>
          <dgm:constr type="ctrY" for="ch" forName="circ6" refType="h" fact="0.5672"/>
          <dgm:constr type="w" for="ch" forName="circ6" refType="w" fact="0.24"/>
          <dgm:constr type="h" for="ch" forName="circ6" refType="h" fact="0.3262"/>
          <dgm:constr type="l" for="ch" forName="circ6Tx"/>
          <dgm:constr type="t" for="ch" forName="circ6Tx" refType="h" fact="0.47"/>
          <dgm:constr type="w" for="ch" forName="circ6Tx" refType="w" fact="0.255"/>
          <dgm:constr type="h" for="ch" forName="circ6Tx" refType="h" fact="0.235"/>
          <dgm:constr type="ctrX" for="ch" forName="circ7" refType="w" fact="0.4296"/>
          <dgm:constr type="ctrY" for="ch" forName="circ7" refType="h" fact="0.4637"/>
          <dgm:constr type="w" for="ch" forName="circ7" refType="w" fact="0.24"/>
          <dgm:constr type="h" for="ch" forName="circ7" refType="h" fact="0.3262"/>
          <dgm:constr type="l" for="ch" forName="circ7Tx" refType="w" fact="0.02"/>
          <dgm:constr type="t" for="ch" forName="circ7Tx" refType="h" fact="0.19"/>
          <dgm:constr type="w" for="ch" forName="circ7Tx" refType="w" fact="0.26"/>
          <dgm:constr type="h" for="ch" forName="circ7Tx" refType="h" fact="0.22"/>
          <dgm:constr type="primFontSz" for="ch" ptType="node" op="equ"/>
        </dgm:constrLst>
      </dgm:else>
    </dgm:choose>
    <dgm:ruleLst/>
    <dgm:forEach name="Name17" axis="ch" ptType="node" cnt="1">
      <dgm:choose name="Name18">
        <dgm:if name="Name19" axis="root ch" ptType="all node" func="cnt" op="equ" val="1">
          <dgm:layoutNode name="circ1TxSh" styleLbl="vennNode1">
            <dgm:alg type="tx">
              <dgm:param type="txAnchorHorzCh" val="ctr"/>
              <dgm:param type="txAnchorVertCh" val="mid"/>
            </dgm:alg>
            <dgm:shape xmlns:r="http://schemas.openxmlformats.org/officeDocument/2006/relationships" type="ellipse" r:blip="">
              <dgm:adjLst/>
            </dgm:shape>
            <dgm:choose name="Name20">
              <dgm:if name="Name21" func="var" arg="dir" op="equ" val="norm">
                <dgm:choose name="Name22">
                  <dgm:if name="Name23" axis="root ch" ptType="all node" func="cnt" op="lte" val="4">
                    <dgm:presOf axis="desOrSelf" ptType="node"/>
                  </dgm:if>
                  <dgm:else name="Name24">
                    <dgm:presOf/>
                  </dgm:else>
                </dgm:choose>
              </dgm:if>
              <dgm:else name="Name25">
                <dgm:choose name="Name26">
                  <dgm:if name="Name27" axis="root ch" ptType="all node" func="cnt" op="equ" val="2">
                    <dgm:presOf axis="root ch desOrSelf" ptType="all node node" st="1 2 1" cnt="1 1 0"/>
                  </dgm:if>
                  <dgm:else name="Name28">
                    <dgm:presOf axis="desOrSelf" ptType="node"/>
                  </dgm:else>
                </dgm:choose>
              </dgm:else>
            </dgm:choose>
            <dgm:constrLst>
              <dgm:constr type="tMarg"/>
              <dgm:constr type="bMarg"/>
              <dgm:constr type="lMarg"/>
              <dgm:constr type="rMarg"/>
              <dgm:constr type="primFontSz" val="65"/>
            </dgm:constrLst>
            <dgm:ruleLst>
              <dgm:rule type="primFontSz" val="5" fact="NaN" max="NaN"/>
            </dgm:ruleLst>
          </dgm:layoutNode>
        </dgm:if>
        <dgm:else name="Name29">
          <dgm:layoutNode name="circ1" styleLbl="vennNode1">
            <dgm:alg type="sp"/>
            <dgm:shape xmlns:r="http://schemas.openxmlformats.org/officeDocument/2006/relationships" type="ellipse" r:blip="">
              <dgm:adjLst/>
            </dgm:shape>
            <dgm:choose name="Name30">
              <dgm:if name="Name31" func="var" arg="dir" op="equ" val="norm">
                <dgm:choose name="Name32">
                  <dgm:if name="Name33" axis="root ch" ptType="all node" func="cnt" op="lte" val="4">
                    <dgm:presOf axis="desOrSelf" ptType="node"/>
                  </dgm:if>
                  <dgm:else name="Name34">
                    <dgm:presOf/>
                  </dgm:else>
                </dgm:choose>
              </dgm:if>
              <dgm:else name="Name35">
                <dgm:choose name="Name36">
                  <dgm:if name="Name37" axis="root ch" ptType="all node" func="cnt" op="equ" val="2">
                    <dgm:presOf axis="root ch desOrSelf" ptType="all node node" st="1 2 1" cnt="1 1 0"/>
                  </dgm:if>
                  <dgm:else name="Name38">
                    <dgm:choose name="Name39">
                      <dgm:if name="Name40" axis="root ch" ptType="all node" func="cnt" op="lte" val="4">
                        <dgm:presOf axis="desOrSelf" ptType="node"/>
                      </dgm:if>
                      <dgm:else name="Name41">
                        <dgm:presOf/>
                      </dgm:else>
                    </dgm:choose>
                  </dgm:else>
                </dgm:choose>
              </dgm:else>
            </dgm:choose>
            <dgm:constrLst/>
            <dgm:ruleLst/>
          </dgm:layoutNode>
          <dgm:layoutNode name="circ1Tx" styleLbl="revTx">
            <dgm:varLst>
              <dgm:chMax val="0"/>
              <dgm:chPref val="0"/>
              <dgm:bulletEnabled val="1"/>
            </dgm:varLst>
            <dgm:alg type="tx">
              <dgm:param type="txAnchorHorzCh" val="ctr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choose name="Name42">
              <dgm:if name="Name43" func="var" arg="dir" op="equ" val="norm">
                <dgm:presOf axis="desOrSelf" ptType="node"/>
              </dgm:if>
              <dgm:else name="Name44">
                <dgm:choose name="Name45">
                  <dgm:if name="Name46" axis="root ch" ptType="all node" func="cnt" op="equ" val="2">
                    <dgm:presOf axis="root ch desOrSelf" ptType="all node node" st="1 2 1" cnt="1 1 0"/>
                  </dgm:if>
                  <dgm:else name="Name47">
                    <dgm:presOf axis="desOrSelf" ptType="node"/>
                  </dgm:else>
                </dgm:choose>
              </dgm:else>
            </dgm:choose>
            <dgm:constrLst>
              <dgm:constr type="tMarg"/>
              <dgm:constr type="bMarg"/>
              <dgm:constr type="lMarg"/>
              <dgm:constr type="rMarg"/>
              <dgm:constr type="primFontSz" val="65"/>
            </dgm:constrLst>
            <dgm:ruleLst>
              <dgm:rule type="primFontSz" val="5" fact="NaN" max="NaN"/>
            </dgm:ruleLst>
          </dgm:layoutNode>
        </dgm:else>
      </dgm:choose>
    </dgm:forEach>
    <dgm:forEach name="Name48" axis="ch" ptType="node" st="2" cnt="1">
      <dgm:layoutNode name="circ2" styleLbl="vennNode1">
        <dgm:alg type="sp"/>
        <dgm:shape xmlns:r="http://schemas.openxmlformats.org/officeDocument/2006/relationships" type="ellipse" r:blip="">
          <dgm:adjLst/>
        </dgm:shape>
        <dgm:choose name="Name49">
          <dgm:if name="Name50" func="var" arg="dir" op="equ" val="norm">
            <dgm:choose name="Name51">
              <dgm:if name="Name52" axis="root ch" ptType="all node" func="cnt" op="lte" val="4">
                <dgm:presOf axis="desOrSelf" ptType="node"/>
              </dgm:if>
              <dgm:else name="Name53">
                <dgm:presOf/>
              </dgm:else>
            </dgm:choose>
          </dgm:if>
          <dgm:else name="Name54">
            <dgm:choose name="Name55">
              <dgm:if name="Name56" axis="root ch" ptType="all node" func="cnt" op="equ" val="2">
                <dgm:presOf axis="root ch desOrSelf" ptType="all node node" st="1 1 1" cnt="1 1 0"/>
              </dgm:if>
              <dgm:if name="Name57" axis="root ch" ptType="all node" func="cnt" op="equ" val="3">
                <dgm:presOf axis="root ch desOrSelf" ptType="all node node" st="1 3 1" cnt="1 1 0"/>
              </dgm:if>
              <dgm:if name="Name58" axis="root ch" ptType="all node" func="cnt" op="equ" val="4">
                <dgm:presOf axis="root ch desOrSelf" ptType="all node node" st="1 4 1" cnt="1 1 0"/>
              </dgm:if>
              <dgm:else name="Name59">
                <dgm:presOf/>
              </dgm:else>
            </dgm:choose>
          </dgm:else>
        </dgm:choose>
        <dgm:constrLst/>
        <dgm:ruleLst/>
      </dgm:layoutNode>
      <dgm:layoutNode name="circ2Tx" styleLbl="revTx">
        <dgm:varLst>
          <dgm:chMax val="0"/>
          <dgm:chPref val="0"/>
          <dgm:bulletEnabled val="1"/>
        </dgm:varLst>
        <dgm:alg type="tx">
          <dgm:param type="txAnchorHorz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choose name="Name60">
          <dgm:if name="Name61" func="var" arg="dir" op="equ" val="norm">
            <dgm:presOf axis="desOrSelf" ptType="node"/>
          </dgm:if>
          <dgm:else name="Name62">
            <dgm:choose name="Name63">
              <dgm:if name="Name64" axis="root ch" ptType="all node" func="cnt" op="equ" val="2">
                <dgm:presOf axis="root ch desOrSelf" ptType="all node node" st="1 1 1" cnt="1 1 0"/>
              </dgm:if>
              <dgm:if name="Name65" axis="root ch" ptType="all node" func="cnt" op="equ" val="3">
                <dgm:presOf axis="root ch desOrSelf" ptType="all node node" st="1 3 1" cnt="1 1 0"/>
              </dgm:if>
              <dgm:if name="Name66" axis="root ch" ptType="all node" func="cnt" op="equ" val="4">
                <dgm:presOf axis="root ch desOrSelf" ptType="all node node" st="1 4 1" cnt="1 1 0"/>
              </dgm:if>
              <dgm:if name="Name67" axis="root ch" ptType="all node" func="cnt" op="equ" val="5">
                <dgm:presOf axis="root ch desOrSelf" ptType="all node node" st="1 5 1" cnt="1 1 0"/>
              </dgm:if>
              <dgm:if name="Name68" axis="root ch" ptType="all node" func="cnt" op="equ" val="6">
                <dgm:presOf axis="root ch desOrSelf" ptType="all node node" st="1 6 1" cnt="1 1 0"/>
              </dgm:if>
              <dgm:else name="Name69">
                <dgm:presOf axis="root ch desOrSelf" ptType="all node node" st="1 7 1" cnt="1 1 0"/>
              </dgm:else>
            </dgm:choose>
          </dgm:else>
        </dgm:choose>
        <dgm:constrLst>
          <dgm:constr type="tMarg"/>
          <dgm:constr type="bMarg"/>
          <dgm:constr type="lMarg"/>
          <dgm:constr type="rMarg"/>
          <dgm:constr type="primFontSz" val="65"/>
        </dgm:constrLst>
        <dgm:ruleLst>
          <dgm:rule type="primFontSz" val="5" fact="NaN" max="NaN"/>
        </dgm:ruleLst>
      </dgm:layoutNode>
    </dgm:forEach>
    <dgm:forEach name="Name70" axis="ch" ptType="node" st="3" cnt="1">
      <dgm:layoutNode name="circ3" styleLbl="vennNode1">
        <dgm:alg type="sp"/>
        <dgm:shape xmlns:r="http://schemas.openxmlformats.org/officeDocument/2006/relationships" type="ellipse" r:blip="">
          <dgm:adjLst/>
        </dgm:shape>
        <dgm:choose name="Name71">
          <dgm:if name="Name72" func="var" arg="dir" op="equ" val="norm">
            <dgm:choose name="Name73">
              <dgm:if name="Name74" axis="root ch" ptType="all node" func="cnt" op="lte" val="4">
                <dgm:presOf axis="desOrSelf" ptType="node"/>
              </dgm:if>
              <dgm:else name="Name75">
                <dgm:presOf/>
              </dgm:else>
            </dgm:choose>
          </dgm:if>
          <dgm:else name="Name76">
            <dgm:choose name="Name77">
              <dgm:if name="Name78" axis="root ch" ptType="all node" func="cnt" op="equ" val="3">
                <dgm:presOf axis="root ch desOrSelf" ptType="all node node" st="1 2 1" cnt="1 1 0"/>
              </dgm:if>
              <dgm:if name="Name79" axis="root ch" ptType="all node" func="cnt" op="equ" val="4">
                <dgm:presOf axis="root ch desOrSelf" ptType="all node node" st="1 3 1" cnt="1 1 0"/>
              </dgm:if>
              <dgm:else name="Name80">
                <dgm:presOf/>
              </dgm:else>
            </dgm:choose>
          </dgm:else>
        </dgm:choose>
        <dgm:constrLst/>
        <dgm:ruleLst/>
      </dgm:layoutNode>
      <dgm:layoutNode name="circ3Tx" styleLbl="revTx">
        <dgm:varLst>
          <dgm:chMax val="0"/>
          <dgm:chPref val="0"/>
          <dgm:bulletEnabled val="1"/>
        </dgm:varLst>
        <dgm:alg type="tx">
          <dgm:param type="txAnchorHorz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choose name="Name81">
          <dgm:if name="Name82" func="var" arg="dir" op="equ" val="norm">
            <dgm:presOf axis="desOrSelf" ptType="node"/>
          </dgm:if>
          <dgm:else name="Name83">
            <dgm:choose name="Name84">
              <dgm:if name="Name85" axis="root ch" ptType="all node" func="cnt" op="equ" val="3">
                <dgm:presOf axis="root ch desOrSelf" ptType="all node node" st="1 2 1" cnt="1 1 0"/>
              </dgm:if>
              <dgm:if name="Name86" axis="root ch" ptType="all node" func="cnt" op="equ" val="4">
                <dgm:presOf axis="root ch desOrSelf" ptType="all node node" st="1 3 1" cnt="1 1 0"/>
              </dgm:if>
              <dgm:if name="Name87" axis="root ch" ptType="all node" func="cnt" op="equ" val="5">
                <dgm:presOf axis="root ch desOrSelf" ptType="all node node" st="1 4 1" cnt="1 1 0"/>
              </dgm:if>
              <dgm:if name="Name88" axis="root ch" ptType="all node" func="cnt" op="equ" val="6">
                <dgm:presOf axis="root ch desOrSelf" ptType="all node node" st="1 5 1" cnt="1 1 0"/>
              </dgm:if>
              <dgm:else name="Name89">
                <dgm:presOf axis="root ch desOrSelf" ptType="all node node" st="1 6 1" cnt="1 1 0"/>
              </dgm:else>
            </dgm:choose>
          </dgm:else>
        </dgm:choose>
        <dgm:constrLst>
          <dgm:constr type="tMarg"/>
          <dgm:constr type="bMarg"/>
          <dgm:constr type="lMarg"/>
          <dgm:constr type="rMarg"/>
          <dgm:constr type="primFontSz" val="65"/>
        </dgm:constrLst>
        <dgm:ruleLst>
          <dgm:rule type="primFontSz" val="5" fact="NaN" max="NaN"/>
        </dgm:ruleLst>
      </dgm:layoutNode>
    </dgm:forEach>
    <dgm:forEach name="Name90" axis="ch" ptType="node" st="4" cnt="1">
      <dgm:layoutNode name="circ4" styleLbl="vennNode1">
        <dgm:alg type="sp"/>
        <dgm:shape xmlns:r="http://schemas.openxmlformats.org/officeDocument/2006/relationships" type="ellipse" r:blip="">
          <dgm:adjLst/>
        </dgm:shape>
        <dgm:choose name="Name91">
          <dgm:if name="Name92" func="var" arg="dir" op="equ" val="norm">
            <dgm:choose name="Name93">
              <dgm:if name="Name94" axis="root ch" ptType="all node" func="cnt" op="lte" val="4">
                <dgm:presOf axis="desOrSelf" ptType="node"/>
              </dgm:if>
              <dgm:else name="Name95">
                <dgm:presOf/>
              </dgm:else>
            </dgm:choose>
          </dgm:if>
          <dgm:else name="Name96">
            <dgm:choose name="Name97">
              <dgm:if name="Name98" axis="root ch" ptType="all node" func="cnt" op="equ" val="4">
                <dgm:presOf axis="root ch desOrSelf" ptType="all node node" st="1 2 1" cnt="1 1 0"/>
              </dgm:if>
              <dgm:else name="Name99">
                <dgm:presOf/>
              </dgm:else>
            </dgm:choose>
          </dgm:else>
        </dgm:choose>
        <dgm:constrLst/>
        <dgm:ruleLst/>
      </dgm:layoutNode>
      <dgm:layoutNode name="circ4Tx" styleLbl="revTx">
        <dgm:varLst>
          <dgm:chMax val="0"/>
          <dgm:chPref val="0"/>
          <dgm:bulletEnabled val="1"/>
        </dgm:varLst>
        <dgm:alg type="tx">
          <dgm:param type="txAnchorHorz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choose name="Name100">
          <dgm:if name="Name101" func="var" arg="dir" op="equ" val="norm">
            <dgm:presOf axis="desOrSelf" ptType="node"/>
          </dgm:if>
          <dgm:else name="Name102">
            <dgm:choose name="Name103">
              <dgm:if name="Name104" axis="root ch" ptType="all node" func="cnt" op="equ" val="4">
                <dgm:presOf axis="root ch desOrSelf" ptType="all node node" st="1 2 1" cnt="1 1 0"/>
              </dgm:if>
              <dgm:if name="Name105" axis="root ch" ptType="all node" func="cnt" op="equ" val="5">
                <dgm:presOf axis="root ch desOrSelf" ptType="all node node" st="1 3 1" cnt="1 1 0"/>
              </dgm:if>
              <dgm:if name="Name106" axis="root ch" ptType="all node" func="cnt" op="equ" val="6">
                <dgm:presOf axis="root ch desOrSelf" ptType="all node node" st="1 4 1" cnt="1 1 0"/>
              </dgm:if>
              <dgm:else name="Name107">
                <dgm:presOf axis="root ch desOrSelf" ptType="all node node" st="1 5 1" cnt="1 1 0"/>
              </dgm:else>
            </dgm:choose>
          </dgm:else>
        </dgm:choose>
        <dgm:constrLst>
          <dgm:constr type="tMarg"/>
          <dgm:constr type="bMarg"/>
          <dgm:constr type="lMarg"/>
          <dgm:constr type="rMarg"/>
          <dgm:constr type="primFontSz" val="65"/>
        </dgm:constrLst>
        <dgm:ruleLst>
          <dgm:rule type="primFontSz" val="5" fact="NaN" max="NaN"/>
        </dgm:ruleLst>
      </dgm:layoutNode>
    </dgm:forEach>
    <dgm:forEach name="Name108" axis="ch" ptType="node" st="5" cnt="1">
      <dgm:layoutNode name="circ5" styleLbl="vennNode1">
        <dgm:alg type="sp"/>
        <dgm:shape xmlns:r="http://schemas.openxmlformats.org/officeDocument/2006/relationships" type="ellipse" r:blip="">
          <dgm:adjLst/>
        </dgm:shape>
        <dgm:presOf/>
        <dgm:constrLst/>
        <dgm:ruleLst/>
      </dgm:layoutNode>
      <dgm:layoutNode name="circ5Tx" styleLbl="revTx">
        <dgm:varLst>
          <dgm:chMax val="0"/>
          <dgm:chPref val="0"/>
          <dgm:bulletEnabled val="1"/>
        </dgm:varLst>
        <dgm:alg type="tx">
          <dgm:param type="txAnchorHorz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choose name="Name109">
          <dgm:if name="Name110" func="var" arg="dir" op="equ" val="norm">
            <dgm:presOf axis="desOrSelf" ptType="node"/>
          </dgm:if>
          <dgm:else name="Name111">
            <dgm:choose name="Name112">
              <dgm:if name="Name113" axis="root ch" ptType="all node" func="cnt" op="equ" val="5">
                <dgm:presOf axis="root ch desOrSelf" ptType="all node node" st="1 2 1" cnt="1 1 0"/>
              </dgm:if>
              <dgm:if name="Name114" axis="root ch" ptType="all node" func="cnt" op="equ" val="6">
                <dgm:presOf axis="root ch desOrSelf" ptType="all node node" st="1 3 1" cnt="1 1 0"/>
              </dgm:if>
              <dgm:else name="Name115">
                <dgm:presOf axis="root ch desOrSelf" ptType="all node node" st="1 4 1" cnt="1 1 0"/>
              </dgm:else>
            </dgm:choose>
          </dgm:else>
        </dgm:choose>
        <dgm:constrLst>
          <dgm:constr type="tMarg"/>
          <dgm:constr type="bMarg"/>
          <dgm:constr type="lMarg"/>
          <dgm:constr type="rMarg"/>
          <dgm:constr type="primFontSz" val="65"/>
        </dgm:constrLst>
        <dgm:ruleLst>
          <dgm:rule type="primFontSz" val="5" fact="NaN" max="NaN"/>
        </dgm:ruleLst>
      </dgm:layoutNode>
    </dgm:forEach>
    <dgm:forEach name="Name116" axis="ch" ptType="node" st="6" cnt="1">
      <dgm:layoutNode name="circ6" styleLbl="vennNode1">
        <dgm:alg type="sp"/>
        <dgm:shape xmlns:r="http://schemas.openxmlformats.org/officeDocument/2006/relationships" type="ellipse" r:blip="">
          <dgm:adjLst/>
        </dgm:shape>
        <dgm:presOf/>
        <dgm:constrLst/>
        <dgm:ruleLst/>
      </dgm:layoutNode>
      <dgm:layoutNode name="circ6Tx" styleLbl="revTx">
        <dgm:varLst>
          <dgm:chMax val="0"/>
          <dgm:chPref val="0"/>
          <dgm:bulletEnabled val="1"/>
        </dgm:varLst>
        <dgm:alg type="tx">
          <dgm:param type="txAnchorHorz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choose name="Name117">
          <dgm:if name="Name118" func="var" arg="dir" op="equ" val="norm">
            <dgm:presOf axis="desOrSelf" ptType="node"/>
          </dgm:if>
          <dgm:else name="Name119">
            <dgm:choose name="Name120">
              <dgm:if name="Name121" axis="root ch" ptType="all node" func="cnt" op="equ" val="6">
                <dgm:presOf axis="root ch desOrSelf" ptType="all node node" st="1 2 1" cnt="1 1 0"/>
              </dgm:if>
              <dgm:else name="Name122">
                <dgm:presOf axis="root ch desOrSelf" ptType="all node node" st="1 3 1" cnt="1 1 0"/>
              </dgm:else>
            </dgm:choose>
          </dgm:else>
        </dgm:choose>
        <dgm:constrLst>
          <dgm:constr type="tMarg"/>
          <dgm:constr type="bMarg"/>
          <dgm:constr type="lMarg"/>
          <dgm:constr type="rMarg"/>
          <dgm:constr type="primFontSz" val="65"/>
        </dgm:constrLst>
        <dgm:ruleLst>
          <dgm:rule type="primFontSz" val="5" fact="NaN" max="NaN"/>
        </dgm:ruleLst>
      </dgm:layoutNode>
    </dgm:forEach>
    <dgm:forEach name="Name123" axis="ch" ptType="node" st="7" cnt="1">
      <dgm:layoutNode name="circ7" styleLbl="vennNode1">
        <dgm:alg type="sp"/>
        <dgm:shape xmlns:r="http://schemas.openxmlformats.org/officeDocument/2006/relationships" type="ellipse" r:blip="">
          <dgm:adjLst/>
        </dgm:shape>
        <dgm:presOf/>
        <dgm:constrLst/>
        <dgm:ruleLst/>
      </dgm:layoutNode>
      <dgm:layoutNode name="circ7Tx" styleLbl="revTx">
        <dgm:varLst>
          <dgm:chMax val="0"/>
          <dgm:chPref val="0"/>
          <dgm:bulletEnabled val="1"/>
        </dgm:varLst>
        <dgm:alg type="tx">
          <dgm:param type="txAnchorHorz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choose name="Name124">
          <dgm:if name="Name125" func="var" arg="dir" op="equ" val="norm">
            <dgm:presOf axis="desOrSelf" ptType="node"/>
          </dgm:if>
          <dgm:else name="Name126">
            <dgm:presOf axis="root ch desOrSelf" ptType="all node node" st="1 2 1" cnt="1 1 0"/>
          </dgm:else>
        </dgm:choose>
        <dgm:constrLst>
          <dgm:constr type="tMarg"/>
          <dgm:constr type="bMarg"/>
          <dgm:constr type="lMarg"/>
          <dgm:constr type="rMarg"/>
          <dgm:constr type="primFontSz" val="65"/>
        </dgm:constrLst>
        <dgm:ruleLst>
          <dgm:rule type="primFontSz" val="5" fact="NaN" max="NaN"/>
        </dgm:ruleLst>
      </dgm:layoutNode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venn1">
  <dgm:title val=""/>
  <dgm:desc val=""/>
  <dgm:catLst>
    <dgm:cat type="relationship" pri="28000"/>
    <dgm:cat type="convert" pri="190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</dgm:cxnLst>
      <dgm:bg/>
      <dgm:whole/>
    </dgm:dataModel>
  </dgm:clrData>
  <dgm:layoutNode name="compositeShape">
    <dgm:varLst>
      <dgm:chMax val="7"/>
      <dgm:dir/>
      <dgm:resizeHandles val="exact"/>
    </dgm:varLst>
    <dgm:choose name="Name0">
      <dgm:if name="Name1" axis="ch" ptType="node" func="cnt" op="equ" val="1">
        <dgm:alg type="composite">
          <dgm:param type="ar" val="1"/>
        </dgm:alg>
      </dgm:if>
      <dgm:if name="Name2" axis="ch" ptType="node" func="cnt" op="equ" val="2">
        <dgm:alg type="composite">
          <dgm:param type="ar" val="1.792"/>
        </dgm:alg>
      </dgm:if>
      <dgm:if name="Name3" axis="ch" ptType="node" func="cnt" op="equ" val="3">
        <dgm:alg type="composite">
          <dgm:param type="ar" val="1"/>
        </dgm:alg>
      </dgm:if>
      <dgm:if name="Name4" axis="ch" ptType="node" func="cnt" op="equ" val="4">
        <dgm:alg type="composite">
          <dgm:param type="ar" val="1"/>
        </dgm:alg>
      </dgm:if>
      <dgm:if name="Name5" axis="ch" ptType="node" func="cnt" op="equ" val="5">
        <dgm:alg type="composite">
          <dgm:param type="ar" val="1.4"/>
        </dgm:alg>
      </dgm:if>
      <dgm:if name="Name6" axis="ch" ptType="node" func="cnt" op="equ" val="6">
        <dgm:alg type="composite">
          <dgm:param type="ar" val="1.285"/>
        </dgm:alg>
      </dgm:if>
      <dgm:if name="Name7" axis="ch" ptType="node" func="cnt" op="equ" val="7">
        <dgm:alg type="composite">
          <dgm:param type="ar" val="1.359"/>
        </dgm:alg>
      </dgm:if>
      <dgm:else name="Name8">
        <dgm:alg type="composite">
          <dgm:param type="ar" val="1.359"/>
        </dgm:alg>
      </dgm:else>
    </dgm:choose>
    <dgm:shape xmlns:r="http://schemas.openxmlformats.org/officeDocument/2006/relationships" r:blip="">
      <dgm:adjLst/>
    </dgm:shape>
    <dgm:presOf/>
    <dgm:choose name="Name9">
      <dgm:if name="Name10" axis="ch" ptType="node" func="cnt" op="equ" val="1">
        <dgm:constrLst>
          <dgm:constr type="ctrX" for="ch" forName="circ1TxSh" refType="w" fact="0.5"/>
          <dgm:constr type="ctrY" for="ch" forName="circ1TxSh" refType="h" fact="0.5"/>
          <dgm:constr type="w" for="ch" forName="circ1TxSh" refType="w"/>
          <dgm:constr type="h" for="ch" forName="circ1TxSh" refType="h"/>
          <dgm:constr type="primFontSz" for="ch" ptType="node" op="equ"/>
        </dgm:constrLst>
      </dgm:if>
      <dgm:if name="Name11" axis="ch" ptType="node" func="cnt" op="equ" val="2">
        <dgm:constrLst>
          <dgm:constr type="ctrX" for="ch" forName="circ1" refType="w" fact="0.3"/>
          <dgm:constr type="ctrY" for="ch" forName="circ1" refType="h" fact="0.5"/>
          <dgm:constr type="w" for="ch" forName="circ1" refType="w" fact="0.555"/>
          <dgm:constr type="h" for="ch" forName="circ1" refType="h" fact="0.99456"/>
          <dgm:constr type="l" for="ch" forName="circ1Tx" refType="w" fact="0.1"/>
          <dgm:constr type="t" for="ch" forName="circ1Tx" refType="h" fact="0.12"/>
          <dgm:constr type="w" for="ch" forName="circ1Tx" refType="w" fact="0.32"/>
          <dgm:constr type="h" for="ch" forName="circ1Tx" refType="h" fact="0.76"/>
          <dgm:constr type="ctrX" for="ch" forName="circ2" refType="w" fact="0.7"/>
          <dgm:constr type="ctrY" for="ch" forName="circ2" refType="h" fact="0.5"/>
          <dgm:constr type="w" for="ch" forName="circ2" refType="w" fact="0.555"/>
          <dgm:constr type="h" for="ch" forName="circ2" refType="h" fact="0.99456"/>
          <dgm:constr type="l" for="ch" forName="circ2Tx" refType="w" fact="0.58"/>
          <dgm:constr type="t" for="ch" forName="circ2Tx" refType="h" fact="0.12"/>
          <dgm:constr type="w" for="ch" forName="circ2Tx" refType="w" fact="0.32"/>
          <dgm:constr type="h" for="ch" forName="circ2Tx" refType="h" fact="0.76"/>
          <dgm:constr type="primFontSz" for="ch" ptType="node" op="equ"/>
        </dgm:constrLst>
      </dgm:if>
      <dgm:if name="Name12" axis="ch" ptType="node" func="cnt" op="equ" val="3">
        <dgm:constrLst>
          <dgm:constr type="ctrX" for="ch" forName="circ1" refType="w" fact="0.5"/>
          <dgm:constr type="ctrY" for="ch" forName="circ1" refType="w" fact="0.25"/>
          <dgm:constr type="w" for="ch" forName="circ1" refType="w" fact="0.6"/>
          <dgm:constr type="h" for="ch" forName="circ1" refType="h" fact="0.6"/>
          <dgm:constr type="l" for="ch" forName="circ1Tx" refType="w" fact="0.28"/>
          <dgm:constr type="t" for="ch" forName="circ1Tx" refType="h" fact="0.055"/>
          <dgm:constr type="w" for="ch" forName="circ1Tx" refType="w" fact="0.44"/>
          <dgm:constr type="h" for="ch" forName="circ1Tx" refType="h" fact="0.27"/>
          <dgm:constr type="ctrX" for="ch" forName="circ2" refType="w" fact="0.7165"/>
          <dgm:constr type="ctrY" for="ch" forName="circ2" refType="w" fact="0.625"/>
          <dgm:constr type="w" for="ch" forName="circ2" refType="w" fact="0.6"/>
          <dgm:constr type="h" for="ch" forName="circ2" refType="h" fact="0.6"/>
          <dgm:constr type="l" for="ch" forName="circ2Tx" refType="w" fact="0.6"/>
          <dgm:constr type="t" for="ch" forName="circ2Tx" refType="h" fact="0.48"/>
          <dgm:constr type="w" for="ch" forName="circ2Tx" refType="w" fact="0.36"/>
          <dgm:constr type="h" for="ch" forName="circ2Tx" refType="h" fact="0.33"/>
          <dgm:constr type="ctrX" for="ch" forName="circ3" refType="w" fact="0.2835"/>
          <dgm:constr type="ctrY" for="ch" forName="circ3" refType="w" fact="0.625"/>
          <dgm:constr type="w" for="ch" forName="circ3" refType="w" fact="0.6"/>
          <dgm:constr type="h" for="ch" forName="circ3" refType="h" fact="0.6"/>
          <dgm:constr type="l" for="ch" forName="circ3Tx" refType="w" fact="0.04"/>
          <dgm:constr type="t" for="ch" forName="circ3Tx" refType="h" fact="0.48"/>
          <dgm:constr type="w" for="ch" forName="circ3Tx" refType="w" fact="0.36"/>
          <dgm:constr type="h" for="ch" forName="circ3Tx" refType="h" fact="0.33"/>
          <dgm:constr type="primFontSz" for="ch" ptType="node" op="equ"/>
        </dgm:constrLst>
      </dgm:if>
      <dgm:if name="Name13" axis="ch" ptType="node" func="cnt" op="equ" val="4">
        <dgm:constrLst>
          <dgm:constr type="ctrX" for="ch" forName="circ1" refType="w" fact="0.5"/>
          <dgm:constr type="ctrY" for="ch" forName="circ1" refType="w" fact="0.27"/>
          <dgm:constr type="w" for="ch" forName="circ1" refType="w" fact="0.52"/>
          <dgm:constr type="h" for="ch" forName="circ1" refType="h" fact="0.52"/>
          <dgm:constr type="l" for="ch" forName="circ1Tx" refType="w" fact="0.3"/>
          <dgm:constr type="t" for="ch" forName="circ1Tx" refType="h" fact="0.08"/>
          <dgm:constr type="w" for="ch" forName="circ1Tx" refType="w" fact="0.4"/>
          <dgm:constr type="h" for="ch" forName="circ1Tx" refType="h" fact="0.165"/>
          <dgm:constr type="ctrX" for="ch" forName="circ2" refType="w" fact="0.73"/>
          <dgm:constr type="ctrY" for="ch" forName="circ2" refType="w" fact="0.5"/>
          <dgm:constr type="w" for="ch" forName="circ2" refType="w" fact="0.52"/>
          <dgm:constr type="h" for="ch" forName="circ2" refType="h" fact="0.52"/>
          <dgm:constr type="r" for="ch" forName="circ2Tx" refType="w" fact="0.95"/>
          <dgm:constr type="t" for="ch" forName="circ2Tx" refType="h" fact="0.3"/>
          <dgm:constr type="w" for="ch" forName="circ2Tx" refType="w" fact="0.2"/>
          <dgm:constr type="h" for="ch" forName="circ2Tx" refType="h" fact="0.4"/>
          <dgm:constr type="ctrX" for="ch" forName="circ3" refType="w" fact="0.5"/>
          <dgm:constr type="ctrY" for="ch" forName="circ3" refType="w" fact="0.73"/>
          <dgm:constr type="w" for="ch" forName="circ3" refType="w" fact="0.52"/>
          <dgm:constr type="h" for="ch" forName="circ3" refType="h" fact="0.52"/>
          <dgm:constr type="l" for="ch" forName="circ3Tx" refType="w" fact="0.3"/>
          <dgm:constr type="b" for="ch" forName="circ3Tx" refType="h" fact="0.92"/>
          <dgm:constr type="w" for="ch" forName="circ3Tx" refType="w" fact="0.4"/>
          <dgm:constr type="h" for="ch" forName="circ3Tx" refType="h" fact="0.165"/>
          <dgm:constr type="ctrX" for="ch" forName="circ4" refType="w" fact="0.27"/>
          <dgm:constr type="ctrY" for="ch" forName="circ4" refType="h" fact="0.5"/>
          <dgm:constr type="w" for="ch" forName="circ4" refType="w" fact="0.52"/>
          <dgm:constr type="h" for="ch" forName="circ4" refType="h" fact="0.52"/>
          <dgm:constr type="l" for="ch" forName="circ4Tx" refType="w" fact="0.05"/>
          <dgm:constr type="t" for="ch" forName="circ4Tx" refType="h" fact="0.3"/>
          <dgm:constr type="w" for="ch" forName="circ4Tx" refType="w" fact="0.2"/>
          <dgm:constr type="h" for="ch" forName="circ4Tx" refType="h" fact="0.4"/>
          <dgm:constr type="primFontSz" for="ch" ptType="node" op="equ"/>
        </dgm:constrLst>
      </dgm:if>
      <dgm:if name="Name14" axis="ch" ptType="node" func="cnt" op="equ" val="5">
        <dgm:constrLst>
          <dgm:constr type="ctrX" for="ch" forName="circ1" refType="w" fact="0.5"/>
          <dgm:constr type="ctrY" for="ch" forName="circ1" refType="h" fact="0.46"/>
          <dgm:constr type="w" for="ch" forName="circ1" refType="w" fact="0.25"/>
          <dgm:constr type="h" for="ch" forName="circ1" refType="h" fact="0.35"/>
          <dgm:constr type="l" for="ch" forName="circ1Tx" refType="w" fact="0.355"/>
          <dgm:constr type="t" for="ch" forName="circ1Tx"/>
          <dgm:constr type="w" for="ch" forName="circ1Tx" refType="w" fact="0.29"/>
          <dgm:constr type="h" for="ch" forName="circ1Tx" refType="h" fact="0.235"/>
          <dgm:constr type="ctrX" for="ch" forName="circ2" refType="w" fact="0.5951"/>
          <dgm:constr type="ctrY" for="ch" forName="circ2" refType="h" fact="0.5567"/>
          <dgm:constr type="w" for="ch" forName="circ2" refType="w" fact="0.25"/>
          <dgm:constr type="h" for="ch" forName="circ2" refType="h" fact="0.35"/>
          <dgm:constr type="l" for="ch" forName="circ2Tx" refType="w" fact="0.74"/>
          <dgm:constr type="t" for="ch" forName="circ2Tx" refType="h" fact="0.31"/>
          <dgm:constr type="w" for="ch" forName="circ2Tx" refType="w" fact="0.26"/>
          <dgm:constr type="h" for="ch" forName="circ2Tx" refType="h" fact="0.255"/>
          <dgm:constr type="ctrX" for="ch" forName="circ3" refType="w" fact="0.5588"/>
          <dgm:constr type="ctrY" for="ch" forName="circ3" refType="h" fact="0.7133"/>
          <dgm:constr type="w" for="ch" forName="circ3" refType="w" fact="0.25"/>
          <dgm:constr type="h" for="ch" forName="circ3" refType="h" fact="0.35"/>
          <dgm:constr type="l" for="ch" forName="circ3Tx" refType="w" fact="0.7"/>
          <dgm:constr type="t" for="ch" forName="circ3Tx" refType="h" fact="0.745"/>
          <dgm:constr type="w" for="ch" forName="circ3Tx" refType="w" fact="0.26"/>
          <dgm:constr type="h" for="ch" forName="circ3Tx" refType="h" fact="0.255"/>
          <dgm:constr type="ctrX" for="ch" forName="circ4" refType="w" fact="0.4412"/>
          <dgm:constr type="ctrY" for="ch" forName="circ4" refType="h" fact="0.7133"/>
          <dgm:constr type="w" for="ch" forName="circ4" refType="w" fact="0.25"/>
          <dgm:constr type="h" for="ch" forName="circ4" refType="h" fact="0.35"/>
          <dgm:constr type="l" for="ch" forName="circ4Tx" refType="w" fact="0.04"/>
          <dgm:constr type="t" for="ch" forName="circ4Tx" refType="h" fact="0.745"/>
          <dgm:constr type="w" for="ch" forName="circ4Tx" refType="w" fact="0.26"/>
          <dgm:constr type="h" for="ch" forName="circ4Tx" refType="h" fact="0.255"/>
          <dgm:constr type="ctrX" for="ch" forName="circ5" refType="w" fact="0.4049"/>
          <dgm:constr type="ctrY" for="ch" forName="circ5" refType="h" fact="0.5567"/>
          <dgm:constr type="w" for="ch" forName="circ5" refType="w" fact="0.25"/>
          <dgm:constr type="h" for="ch" forName="circ5" refType="h" fact="0.35"/>
          <dgm:constr type="l" for="ch" forName="circ5Tx"/>
          <dgm:constr type="t" for="ch" forName="circ5Tx" refType="h" fact="0.31"/>
          <dgm:constr type="w" for="ch" forName="circ5Tx" refType="w" fact="0.26"/>
          <dgm:constr type="h" for="ch" forName="circ5Tx" refType="h" fact="0.255"/>
          <dgm:constr type="primFontSz" for="ch" ptType="node" op="equ"/>
        </dgm:constrLst>
      </dgm:if>
      <dgm:if name="Name15" axis="ch" ptType="node" func="cnt" op="equ" val="6">
        <dgm:constrLst>
          <dgm:constr type="ctrX" for="ch" forName="circ1" refType="w" fact="0.5"/>
          <dgm:constr type="ctrY" for="ch" forName="circ1" refType="h" fact="0.3844"/>
          <dgm:constr type="w" for="ch" forName="circ1" refType="w" fact="0.24"/>
          <dgm:constr type="h" for="ch" forName="circ1" refType="h" fact="0.3084"/>
          <dgm:constr type="l" for="ch" forName="circ1Tx" refType="w" fact="0.35"/>
          <dgm:constr type="t" for="ch" forName="circ1Tx"/>
          <dgm:constr type="w" for="ch" forName="circ1Tx" refType="w" fact="0.3"/>
          <dgm:constr type="h" for="ch" forName="circ1Tx" refType="h" fact="0.21"/>
          <dgm:constr type="ctrX" for="ch" forName="circ2" refType="w" fact="0.5779"/>
          <dgm:constr type="ctrY" for="ch" forName="circ2" refType="h" fact="0.4422"/>
          <dgm:constr type="w" for="ch" forName="circ2" refType="w" fact="0.24"/>
          <dgm:constr type="h" for="ch" forName="circ2" refType="h" fact="0.3084"/>
          <dgm:constr type="l" for="ch" forName="circ2Tx" refType="w" fact="0.7157"/>
          <dgm:constr type="t" for="ch" forName="circ2Tx" refType="h" fact="0.2"/>
          <dgm:constr type="w" for="ch" forName="circ2Tx" refType="w" fact="0.2843"/>
          <dgm:constr type="h" for="ch" forName="circ2Tx" refType="h" fact="0.23"/>
          <dgm:constr type="ctrX" for="ch" forName="circ3" refType="w" fact="0.5779"/>
          <dgm:constr type="ctrY" for="ch" forName="circ3" refType="h" fact="0.5578"/>
          <dgm:constr type="w" for="ch" forName="circ3" refType="w" fact="0.24"/>
          <dgm:constr type="h" for="ch" forName="circ3" refType="h" fact="0.3084"/>
          <dgm:constr type="l" for="ch" forName="circ3Tx" refType="w" fact="0.7157"/>
          <dgm:constr type="t" for="ch" forName="circ3Tx" refType="h" fact="0.543"/>
          <dgm:constr type="w" for="ch" forName="circ3Tx" refType="w" fact="0.2843"/>
          <dgm:constr type="h" for="ch" forName="circ3Tx" refType="h" fact="0.257"/>
          <dgm:constr type="ctrX" for="ch" forName="circ4" refType="w" fact="0.5"/>
          <dgm:constr type="ctrY" for="ch" forName="circ4" refType="h" fact="0.6157"/>
          <dgm:constr type="w" for="ch" forName="circ4" refType="w" fact="0.24"/>
          <dgm:constr type="h" for="ch" forName="circ4" refType="h" fact="0.3084"/>
          <dgm:constr type="l" for="ch" forName="circ4Tx" refType="w" fact="0.35"/>
          <dgm:constr type="t" for="ch" forName="circ4Tx" refType="h" fact="0.79"/>
          <dgm:constr type="w" for="ch" forName="circ4Tx" refType="w" fact="0.3"/>
          <dgm:constr type="h" for="ch" forName="circ4Tx" refType="h" fact="0.21"/>
          <dgm:constr type="ctrX" for="ch" forName="circ5" refType="w" fact="0.4221"/>
          <dgm:constr type="ctrY" for="ch" forName="circ5" refType="h" fact="0.5578"/>
          <dgm:constr type="w" for="ch" forName="circ5" refType="w" fact="0.24"/>
          <dgm:constr type="h" for="ch" forName="circ5" refType="h" fact="0.3084"/>
          <dgm:constr type="l" for="ch" forName="circ5Tx" refType="w" fact="0"/>
          <dgm:constr type="t" for="ch" forName="circ5Tx" refType="h" fact="0.543"/>
          <dgm:constr type="w" for="ch" forName="circ5Tx" refType="w" fact="0.2843"/>
          <dgm:constr type="h" for="ch" forName="circ5Tx" refType="h" fact="0.257"/>
          <dgm:constr type="ctrX" for="ch" forName="circ6" refType="w" fact="0.4221"/>
          <dgm:constr type="ctrY" for="ch" forName="circ6" refType="h" fact="0.4422"/>
          <dgm:constr type="w" for="ch" forName="circ6" refType="w" fact="0.24"/>
          <dgm:constr type="h" for="ch" forName="circ6" refType="h" fact="0.3084"/>
          <dgm:constr type="l" for="ch" forName="circ6Tx" refType="w" fact="0"/>
          <dgm:constr type="t" for="ch" forName="circ6Tx" refType="h" fact="0.2"/>
          <dgm:constr type="w" for="ch" forName="circ6Tx" refType="w" fact="0.2843"/>
          <dgm:constr type="h" for="ch" forName="circ6Tx" refType="h" fact="0.257"/>
          <dgm:constr type="primFontSz" for="ch" ptType="node" op="equ"/>
        </dgm:constrLst>
      </dgm:if>
      <dgm:else name="Name16">
        <dgm:constrLst>
          <dgm:constr type="ctrX" for="ch" forName="circ1" refType="w" fact="0.5"/>
          <dgm:constr type="ctrY" for="ch" forName="circ1" refType="h" fact="0.4177"/>
          <dgm:constr type="w" for="ch" forName="circ1" refType="w" fact="0.24"/>
          <dgm:constr type="h" for="ch" forName="circ1" refType="h" fact="0.3262"/>
          <dgm:constr type="l" for="ch" forName="circ1Tx" refType="w" fact="0.3625"/>
          <dgm:constr type="t" for="ch" forName="circ1Tx"/>
          <dgm:constr type="w" for="ch" forName="circ1Tx" refType="w" fact="0.275"/>
          <dgm:constr type="h" for="ch" forName="circ1Tx" refType="h" fact="0.2"/>
          <dgm:constr type="ctrX" for="ch" forName="circ2" refType="w" fact="0.5704"/>
          <dgm:constr type="ctrY" for="ch" forName="circ2" refType="h" fact="0.4637"/>
          <dgm:constr type="w" for="ch" forName="circ2" refType="w" fact="0.24"/>
          <dgm:constr type="h" for="ch" forName="circ2" refType="h" fact="0.3262"/>
          <dgm:constr type="l" for="ch" forName="circ2Tx" refType="w" fact="0.72"/>
          <dgm:constr type="t" for="ch" forName="circ2Tx" refType="h" fact="0.19"/>
          <dgm:constr type="w" for="ch" forName="circ2Tx" refType="w" fact="0.26"/>
          <dgm:constr type="h" for="ch" forName="circ2Tx" refType="h" fact="0.22"/>
          <dgm:constr type="ctrX" for="ch" forName="circ3" refType="w" fact="0.5877"/>
          <dgm:constr type="ctrY" for="ch" forName="circ3" refType="h" fact="0.5672"/>
          <dgm:constr type="w" for="ch" forName="circ3" refType="w" fact="0.24"/>
          <dgm:constr type="h" for="ch" forName="circ3" refType="h" fact="0.3262"/>
          <dgm:constr type="l" for="ch" forName="circ3Tx" refType="w" fact="0.745"/>
          <dgm:constr type="t" for="ch" forName="circ3Tx" refType="h" fact="0.47"/>
          <dgm:constr type="w" for="ch" forName="circ3Tx" refType="w" fact="0.255"/>
          <dgm:constr type="h" for="ch" forName="circ3Tx" refType="h" fact="0.235"/>
          <dgm:constr type="ctrX" for="ch" forName="circ4" refType="w" fact="0.539"/>
          <dgm:constr type="ctrY" for="ch" forName="circ4" refType="h" fact="0.6502"/>
          <dgm:constr type="w" for="ch" forName="circ4" refType="w" fact="0.24"/>
          <dgm:constr type="h" for="ch" forName="circ4" refType="h" fact="0.3262"/>
          <dgm:constr type="l" for="ch" forName="circ4Tx" refType="w" fact="0.635"/>
          <dgm:constr type="t" for="ch" forName="circ4Tx" refType="h" fact="0.785"/>
          <dgm:constr type="w" for="ch" forName="circ4Tx" refType="w" fact="0.275"/>
          <dgm:constr type="h" for="ch" forName="circ4Tx" refType="h" fact="0.215"/>
          <dgm:constr type="ctrX" for="ch" forName="circ5" refType="w" fact="0.461"/>
          <dgm:constr type="ctrY" for="ch" forName="circ5" refType="h" fact="0.6502"/>
          <dgm:constr type="w" for="ch" forName="circ5" refType="w" fact="0.24"/>
          <dgm:constr type="h" for="ch" forName="circ5" refType="h" fact="0.3262"/>
          <dgm:constr type="l" for="ch" forName="circ5Tx" refType="w" fact="0.09"/>
          <dgm:constr type="t" for="ch" forName="circ5Tx" refType="h" fact="0.785"/>
          <dgm:constr type="w" for="ch" forName="circ5Tx" refType="w" fact="0.275"/>
          <dgm:constr type="h" for="ch" forName="circ5Tx" refType="h" fact="0.215"/>
          <dgm:constr type="ctrX" for="ch" forName="circ6" refType="w" fact="0.4123"/>
          <dgm:constr type="ctrY" for="ch" forName="circ6" refType="h" fact="0.5672"/>
          <dgm:constr type="w" for="ch" forName="circ6" refType="w" fact="0.24"/>
          <dgm:constr type="h" for="ch" forName="circ6" refType="h" fact="0.3262"/>
          <dgm:constr type="l" for="ch" forName="circ6Tx"/>
          <dgm:constr type="t" for="ch" forName="circ6Tx" refType="h" fact="0.47"/>
          <dgm:constr type="w" for="ch" forName="circ6Tx" refType="w" fact="0.255"/>
          <dgm:constr type="h" for="ch" forName="circ6Tx" refType="h" fact="0.235"/>
          <dgm:constr type="ctrX" for="ch" forName="circ7" refType="w" fact="0.4296"/>
          <dgm:constr type="ctrY" for="ch" forName="circ7" refType="h" fact="0.4637"/>
          <dgm:constr type="w" for="ch" forName="circ7" refType="w" fact="0.24"/>
          <dgm:constr type="h" for="ch" forName="circ7" refType="h" fact="0.3262"/>
          <dgm:constr type="l" for="ch" forName="circ7Tx" refType="w" fact="0.02"/>
          <dgm:constr type="t" for="ch" forName="circ7Tx" refType="h" fact="0.19"/>
          <dgm:constr type="w" for="ch" forName="circ7Tx" refType="w" fact="0.26"/>
          <dgm:constr type="h" for="ch" forName="circ7Tx" refType="h" fact="0.22"/>
          <dgm:constr type="primFontSz" for="ch" ptType="node" op="equ"/>
        </dgm:constrLst>
      </dgm:else>
    </dgm:choose>
    <dgm:ruleLst/>
    <dgm:forEach name="Name17" axis="ch" ptType="node" cnt="1">
      <dgm:choose name="Name18">
        <dgm:if name="Name19" axis="root ch" ptType="all node" func="cnt" op="equ" val="1">
          <dgm:layoutNode name="circ1TxSh" styleLbl="vennNode1">
            <dgm:alg type="tx">
              <dgm:param type="txAnchorHorzCh" val="ctr"/>
              <dgm:param type="txAnchorVertCh" val="mid"/>
            </dgm:alg>
            <dgm:shape xmlns:r="http://schemas.openxmlformats.org/officeDocument/2006/relationships" type="ellipse" r:blip="">
              <dgm:adjLst/>
            </dgm:shape>
            <dgm:choose name="Name20">
              <dgm:if name="Name21" func="var" arg="dir" op="equ" val="norm">
                <dgm:choose name="Name22">
                  <dgm:if name="Name23" axis="root ch" ptType="all node" func="cnt" op="lte" val="4">
                    <dgm:presOf axis="desOrSelf" ptType="node"/>
                  </dgm:if>
                  <dgm:else name="Name24">
                    <dgm:presOf/>
                  </dgm:else>
                </dgm:choose>
              </dgm:if>
              <dgm:else name="Name25">
                <dgm:choose name="Name26">
                  <dgm:if name="Name27" axis="root ch" ptType="all node" func="cnt" op="equ" val="2">
                    <dgm:presOf axis="root ch desOrSelf" ptType="all node node" st="1 2 1" cnt="1 1 0"/>
                  </dgm:if>
                  <dgm:else name="Name28">
                    <dgm:presOf axis="desOrSelf" ptType="node"/>
                  </dgm:else>
                </dgm:choose>
              </dgm:else>
            </dgm:choose>
            <dgm:constrLst>
              <dgm:constr type="tMarg"/>
              <dgm:constr type="bMarg"/>
              <dgm:constr type="lMarg"/>
              <dgm:constr type="rMarg"/>
              <dgm:constr type="primFontSz" val="65"/>
            </dgm:constrLst>
            <dgm:ruleLst>
              <dgm:rule type="primFontSz" val="5" fact="NaN" max="NaN"/>
            </dgm:ruleLst>
          </dgm:layoutNode>
        </dgm:if>
        <dgm:else name="Name29">
          <dgm:layoutNode name="circ1" styleLbl="vennNode1">
            <dgm:alg type="sp"/>
            <dgm:shape xmlns:r="http://schemas.openxmlformats.org/officeDocument/2006/relationships" type="ellipse" r:blip="">
              <dgm:adjLst/>
            </dgm:shape>
            <dgm:choose name="Name30">
              <dgm:if name="Name31" func="var" arg="dir" op="equ" val="norm">
                <dgm:choose name="Name32">
                  <dgm:if name="Name33" axis="root ch" ptType="all node" func="cnt" op="lte" val="4">
                    <dgm:presOf axis="desOrSelf" ptType="node"/>
                  </dgm:if>
                  <dgm:else name="Name34">
                    <dgm:presOf/>
                  </dgm:else>
                </dgm:choose>
              </dgm:if>
              <dgm:else name="Name35">
                <dgm:choose name="Name36">
                  <dgm:if name="Name37" axis="root ch" ptType="all node" func="cnt" op="equ" val="2">
                    <dgm:presOf axis="root ch desOrSelf" ptType="all node node" st="1 2 1" cnt="1 1 0"/>
                  </dgm:if>
                  <dgm:else name="Name38">
                    <dgm:choose name="Name39">
                      <dgm:if name="Name40" axis="root ch" ptType="all node" func="cnt" op="lte" val="4">
                        <dgm:presOf axis="desOrSelf" ptType="node"/>
                      </dgm:if>
                      <dgm:else name="Name41">
                        <dgm:presOf/>
                      </dgm:else>
                    </dgm:choose>
                  </dgm:else>
                </dgm:choose>
              </dgm:else>
            </dgm:choose>
            <dgm:constrLst/>
            <dgm:ruleLst/>
          </dgm:layoutNode>
          <dgm:layoutNode name="circ1Tx" styleLbl="revTx">
            <dgm:varLst>
              <dgm:chMax val="0"/>
              <dgm:chPref val="0"/>
              <dgm:bulletEnabled val="1"/>
            </dgm:varLst>
            <dgm:alg type="tx">
              <dgm:param type="txAnchorHorzCh" val="ctr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choose name="Name42">
              <dgm:if name="Name43" func="var" arg="dir" op="equ" val="norm">
                <dgm:presOf axis="desOrSelf" ptType="node"/>
              </dgm:if>
              <dgm:else name="Name44">
                <dgm:choose name="Name45">
                  <dgm:if name="Name46" axis="root ch" ptType="all node" func="cnt" op="equ" val="2">
                    <dgm:presOf axis="root ch desOrSelf" ptType="all node node" st="1 2 1" cnt="1 1 0"/>
                  </dgm:if>
                  <dgm:else name="Name47">
                    <dgm:presOf axis="desOrSelf" ptType="node"/>
                  </dgm:else>
                </dgm:choose>
              </dgm:else>
            </dgm:choose>
            <dgm:constrLst>
              <dgm:constr type="tMarg"/>
              <dgm:constr type="bMarg"/>
              <dgm:constr type="lMarg"/>
              <dgm:constr type="rMarg"/>
              <dgm:constr type="primFontSz" val="65"/>
            </dgm:constrLst>
            <dgm:ruleLst>
              <dgm:rule type="primFontSz" val="5" fact="NaN" max="NaN"/>
            </dgm:ruleLst>
          </dgm:layoutNode>
        </dgm:else>
      </dgm:choose>
    </dgm:forEach>
    <dgm:forEach name="Name48" axis="ch" ptType="node" st="2" cnt="1">
      <dgm:layoutNode name="circ2" styleLbl="vennNode1">
        <dgm:alg type="sp"/>
        <dgm:shape xmlns:r="http://schemas.openxmlformats.org/officeDocument/2006/relationships" type="ellipse" r:blip="">
          <dgm:adjLst/>
        </dgm:shape>
        <dgm:choose name="Name49">
          <dgm:if name="Name50" func="var" arg="dir" op="equ" val="norm">
            <dgm:choose name="Name51">
              <dgm:if name="Name52" axis="root ch" ptType="all node" func="cnt" op="lte" val="4">
                <dgm:presOf axis="desOrSelf" ptType="node"/>
              </dgm:if>
              <dgm:else name="Name53">
                <dgm:presOf/>
              </dgm:else>
            </dgm:choose>
          </dgm:if>
          <dgm:else name="Name54">
            <dgm:choose name="Name55">
              <dgm:if name="Name56" axis="root ch" ptType="all node" func="cnt" op="equ" val="2">
                <dgm:presOf axis="root ch desOrSelf" ptType="all node node" st="1 1 1" cnt="1 1 0"/>
              </dgm:if>
              <dgm:if name="Name57" axis="root ch" ptType="all node" func="cnt" op="equ" val="3">
                <dgm:presOf axis="root ch desOrSelf" ptType="all node node" st="1 3 1" cnt="1 1 0"/>
              </dgm:if>
              <dgm:if name="Name58" axis="root ch" ptType="all node" func="cnt" op="equ" val="4">
                <dgm:presOf axis="root ch desOrSelf" ptType="all node node" st="1 4 1" cnt="1 1 0"/>
              </dgm:if>
              <dgm:else name="Name59">
                <dgm:presOf/>
              </dgm:else>
            </dgm:choose>
          </dgm:else>
        </dgm:choose>
        <dgm:constrLst/>
        <dgm:ruleLst/>
      </dgm:layoutNode>
      <dgm:layoutNode name="circ2Tx" styleLbl="revTx">
        <dgm:varLst>
          <dgm:chMax val="0"/>
          <dgm:chPref val="0"/>
          <dgm:bulletEnabled val="1"/>
        </dgm:varLst>
        <dgm:alg type="tx">
          <dgm:param type="txAnchorHorz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choose name="Name60">
          <dgm:if name="Name61" func="var" arg="dir" op="equ" val="norm">
            <dgm:presOf axis="desOrSelf" ptType="node"/>
          </dgm:if>
          <dgm:else name="Name62">
            <dgm:choose name="Name63">
              <dgm:if name="Name64" axis="root ch" ptType="all node" func="cnt" op="equ" val="2">
                <dgm:presOf axis="root ch desOrSelf" ptType="all node node" st="1 1 1" cnt="1 1 0"/>
              </dgm:if>
              <dgm:if name="Name65" axis="root ch" ptType="all node" func="cnt" op="equ" val="3">
                <dgm:presOf axis="root ch desOrSelf" ptType="all node node" st="1 3 1" cnt="1 1 0"/>
              </dgm:if>
              <dgm:if name="Name66" axis="root ch" ptType="all node" func="cnt" op="equ" val="4">
                <dgm:presOf axis="root ch desOrSelf" ptType="all node node" st="1 4 1" cnt="1 1 0"/>
              </dgm:if>
              <dgm:if name="Name67" axis="root ch" ptType="all node" func="cnt" op="equ" val="5">
                <dgm:presOf axis="root ch desOrSelf" ptType="all node node" st="1 5 1" cnt="1 1 0"/>
              </dgm:if>
              <dgm:if name="Name68" axis="root ch" ptType="all node" func="cnt" op="equ" val="6">
                <dgm:presOf axis="root ch desOrSelf" ptType="all node node" st="1 6 1" cnt="1 1 0"/>
              </dgm:if>
              <dgm:else name="Name69">
                <dgm:presOf axis="root ch desOrSelf" ptType="all node node" st="1 7 1" cnt="1 1 0"/>
              </dgm:else>
            </dgm:choose>
          </dgm:else>
        </dgm:choose>
        <dgm:constrLst>
          <dgm:constr type="tMarg"/>
          <dgm:constr type="bMarg"/>
          <dgm:constr type="lMarg"/>
          <dgm:constr type="rMarg"/>
          <dgm:constr type="primFontSz" val="65"/>
        </dgm:constrLst>
        <dgm:ruleLst>
          <dgm:rule type="primFontSz" val="5" fact="NaN" max="NaN"/>
        </dgm:ruleLst>
      </dgm:layoutNode>
    </dgm:forEach>
    <dgm:forEach name="Name70" axis="ch" ptType="node" st="3" cnt="1">
      <dgm:layoutNode name="circ3" styleLbl="vennNode1">
        <dgm:alg type="sp"/>
        <dgm:shape xmlns:r="http://schemas.openxmlformats.org/officeDocument/2006/relationships" type="ellipse" r:blip="">
          <dgm:adjLst/>
        </dgm:shape>
        <dgm:choose name="Name71">
          <dgm:if name="Name72" func="var" arg="dir" op="equ" val="norm">
            <dgm:choose name="Name73">
              <dgm:if name="Name74" axis="root ch" ptType="all node" func="cnt" op="lte" val="4">
                <dgm:presOf axis="desOrSelf" ptType="node"/>
              </dgm:if>
              <dgm:else name="Name75">
                <dgm:presOf/>
              </dgm:else>
            </dgm:choose>
          </dgm:if>
          <dgm:else name="Name76">
            <dgm:choose name="Name77">
              <dgm:if name="Name78" axis="root ch" ptType="all node" func="cnt" op="equ" val="3">
                <dgm:presOf axis="root ch desOrSelf" ptType="all node node" st="1 2 1" cnt="1 1 0"/>
              </dgm:if>
              <dgm:if name="Name79" axis="root ch" ptType="all node" func="cnt" op="equ" val="4">
                <dgm:presOf axis="root ch desOrSelf" ptType="all node node" st="1 3 1" cnt="1 1 0"/>
              </dgm:if>
              <dgm:else name="Name80">
                <dgm:presOf/>
              </dgm:else>
            </dgm:choose>
          </dgm:else>
        </dgm:choose>
        <dgm:constrLst/>
        <dgm:ruleLst/>
      </dgm:layoutNode>
      <dgm:layoutNode name="circ3Tx" styleLbl="revTx">
        <dgm:varLst>
          <dgm:chMax val="0"/>
          <dgm:chPref val="0"/>
          <dgm:bulletEnabled val="1"/>
        </dgm:varLst>
        <dgm:alg type="tx">
          <dgm:param type="txAnchorHorz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choose name="Name81">
          <dgm:if name="Name82" func="var" arg="dir" op="equ" val="norm">
            <dgm:presOf axis="desOrSelf" ptType="node"/>
          </dgm:if>
          <dgm:else name="Name83">
            <dgm:choose name="Name84">
              <dgm:if name="Name85" axis="root ch" ptType="all node" func="cnt" op="equ" val="3">
                <dgm:presOf axis="root ch desOrSelf" ptType="all node node" st="1 2 1" cnt="1 1 0"/>
              </dgm:if>
              <dgm:if name="Name86" axis="root ch" ptType="all node" func="cnt" op="equ" val="4">
                <dgm:presOf axis="root ch desOrSelf" ptType="all node node" st="1 3 1" cnt="1 1 0"/>
              </dgm:if>
              <dgm:if name="Name87" axis="root ch" ptType="all node" func="cnt" op="equ" val="5">
                <dgm:presOf axis="root ch desOrSelf" ptType="all node node" st="1 4 1" cnt="1 1 0"/>
              </dgm:if>
              <dgm:if name="Name88" axis="root ch" ptType="all node" func="cnt" op="equ" val="6">
                <dgm:presOf axis="root ch desOrSelf" ptType="all node node" st="1 5 1" cnt="1 1 0"/>
              </dgm:if>
              <dgm:else name="Name89">
                <dgm:presOf axis="root ch desOrSelf" ptType="all node node" st="1 6 1" cnt="1 1 0"/>
              </dgm:else>
            </dgm:choose>
          </dgm:else>
        </dgm:choose>
        <dgm:constrLst>
          <dgm:constr type="tMarg"/>
          <dgm:constr type="bMarg"/>
          <dgm:constr type="lMarg"/>
          <dgm:constr type="rMarg"/>
          <dgm:constr type="primFontSz" val="65"/>
        </dgm:constrLst>
        <dgm:ruleLst>
          <dgm:rule type="primFontSz" val="5" fact="NaN" max="NaN"/>
        </dgm:ruleLst>
      </dgm:layoutNode>
    </dgm:forEach>
    <dgm:forEach name="Name90" axis="ch" ptType="node" st="4" cnt="1">
      <dgm:layoutNode name="circ4" styleLbl="vennNode1">
        <dgm:alg type="sp"/>
        <dgm:shape xmlns:r="http://schemas.openxmlformats.org/officeDocument/2006/relationships" type="ellipse" r:blip="">
          <dgm:adjLst/>
        </dgm:shape>
        <dgm:choose name="Name91">
          <dgm:if name="Name92" func="var" arg="dir" op="equ" val="norm">
            <dgm:choose name="Name93">
              <dgm:if name="Name94" axis="root ch" ptType="all node" func="cnt" op="lte" val="4">
                <dgm:presOf axis="desOrSelf" ptType="node"/>
              </dgm:if>
              <dgm:else name="Name95">
                <dgm:presOf/>
              </dgm:else>
            </dgm:choose>
          </dgm:if>
          <dgm:else name="Name96">
            <dgm:choose name="Name97">
              <dgm:if name="Name98" axis="root ch" ptType="all node" func="cnt" op="equ" val="4">
                <dgm:presOf axis="root ch desOrSelf" ptType="all node node" st="1 2 1" cnt="1 1 0"/>
              </dgm:if>
              <dgm:else name="Name99">
                <dgm:presOf/>
              </dgm:else>
            </dgm:choose>
          </dgm:else>
        </dgm:choose>
        <dgm:constrLst/>
        <dgm:ruleLst/>
      </dgm:layoutNode>
      <dgm:layoutNode name="circ4Tx" styleLbl="revTx">
        <dgm:varLst>
          <dgm:chMax val="0"/>
          <dgm:chPref val="0"/>
          <dgm:bulletEnabled val="1"/>
        </dgm:varLst>
        <dgm:alg type="tx">
          <dgm:param type="txAnchorHorz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choose name="Name100">
          <dgm:if name="Name101" func="var" arg="dir" op="equ" val="norm">
            <dgm:presOf axis="desOrSelf" ptType="node"/>
          </dgm:if>
          <dgm:else name="Name102">
            <dgm:choose name="Name103">
              <dgm:if name="Name104" axis="root ch" ptType="all node" func="cnt" op="equ" val="4">
                <dgm:presOf axis="root ch desOrSelf" ptType="all node node" st="1 2 1" cnt="1 1 0"/>
              </dgm:if>
              <dgm:if name="Name105" axis="root ch" ptType="all node" func="cnt" op="equ" val="5">
                <dgm:presOf axis="root ch desOrSelf" ptType="all node node" st="1 3 1" cnt="1 1 0"/>
              </dgm:if>
              <dgm:if name="Name106" axis="root ch" ptType="all node" func="cnt" op="equ" val="6">
                <dgm:presOf axis="root ch desOrSelf" ptType="all node node" st="1 4 1" cnt="1 1 0"/>
              </dgm:if>
              <dgm:else name="Name107">
                <dgm:presOf axis="root ch desOrSelf" ptType="all node node" st="1 5 1" cnt="1 1 0"/>
              </dgm:else>
            </dgm:choose>
          </dgm:else>
        </dgm:choose>
        <dgm:constrLst>
          <dgm:constr type="tMarg"/>
          <dgm:constr type="bMarg"/>
          <dgm:constr type="lMarg"/>
          <dgm:constr type="rMarg"/>
          <dgm:constr type="primFontSz" val="65"/>
        </dgm:constrLst>
        <dgm:ruleLst>
          <dgm:rule type="primFontSz" val="5" fact="NaN" max="NaN"/>
        </dgm:ruleLst>
      </dgm:layoutNode>
    </dgm:forEach>
    <dgm:forEach name="Name108" axis="ch" ptType="node" st="5" cnt="1">
      <dgm:layoutNode name="circ5" styleLbl="vennNode1">
        <dgm:alg type="sp"/>
        <dgm:shape xmlns:r="http://schemas.openxmlformats.org/officeDocument/2006/relationships" type="ellipse" r:blip="">
          <dgm:adjLst/>
        </dgm:shape>
        <dgm:presOf/>
        <dgm:constrLst/>
        <dgm:ruleLst/>
      </dgm:layoutNode>
      <dgm:layoutNode name="circ5Tx" styleLbl="revTx">
        <dgm:varLst>
          <dgm:chMax val="0"/>
          <dgm:chPref val="0"/>
          <dgm:bulletEnabled val="1"/>
        </dgm:varLst>
        <dgm:alg type="tx">
          <dgm:param type="txAnchorHorz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choose name="Name109">
          <dgm:if name="Name110" func="var" arg="dir" op="equ" val="norm">
            <dgm:presOf axis="desOrSelf" ptType="node"/>
          </dgm:if>
          <dgm:else name="Name111">
            <dgm:choose name="Name112">
              <dgm:if name="Name113" axis="root ch" ptType="all node" func="cnt" op="equ" val="5">
                <dgm:presOf axis="root ch desOrSelf" ptType="all node node" st="1 2 1" cnt="1 1 0"/>
              </dgm:if>
              <dgm:if name="Name114" axis="root ch" ptType="all node" func="cnt" op="equ" val="6">
                <dgm:presOf axis="root ch desOrSelf" ptType="all node node" st="1 3 1" cnt="1 1 0"/>
              </dgm:if>
              <dgm:else name="Name115">
                <dgm:presOf axis="root ch desOrSelf" ptType="all node node" st="1 4 1" cnt="1 1 0"/>
              </dgm:else>
            </dgm:choose>
          </dgm:else>
        </dgm:choose>
        <dgm:constrLst>
          <dgm:constr type="tMarg"/>
          <dgm:constr type="bMarg"/>
          <dgm:constr type="lMarg"/>
          <dgm:constr type="rMarg"/>
          <dgm:constr type="primFontSz" val="65"/>
        </dgm:constrLst>
        <dgm:ruleLst>
          <dgm:rule type="primFontSz" val="5" fact="NaN" max="NaN"/>
        </dgm:ruleLst>
      </dgm:layoutNode>
    </dgm:forEach>
    <dgm:forEach name="Name116" axis="ch" ptType="node" st="6" cnt="1">
      <dgm:layoutNode name="circ6" styleLbl="vennNode1">
        <dgm:alg type="sp"/>
        <dgm:shape xmlns:r="http://schemas.openxmlformats.org/officeDocument/2006/relationships" type="ellipse" r:blip="">
          <dgm:adjLst/>
        </dgm:shape>
        <dgm:presOf/>
        <dgm:constrLst/>
        <dgm:ruleLst/>
      </dgm:layoutNode>
      <dgm:layoutNode name="circ6Tx" styleLbl="revTx">
        <dgm:varLst>
          <dgm:chMax val="0"/>
          <dgm:chPref val="0"/>
          <dgm:bulletEnabled val="1"/>
        </dgm:varLst>
        <dgm:alg type="tx">
          <dgm:param type="txAnchorHorz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choose name="Name117">
          <dgm:if name="Name118" func="var" arg="dir" op="equ" val="norm">
            <dgm:presOf axis="desOrSelf" ptType="node"/>
          </dgm:if>
          <dgm:else name="Name119">
            <dgm:choose name="Name120">
              <dgm:if name="Name121" axis="root ch" ptType="all node" func="cnt" op="equ" val="6">
                <dgm:presOf axis="root ch desOrSelf" ptType="all node node" st="1 2 1" cnt="1 1 0"/>
              </dgm:if>
              <dgm:else name="Name122">
                <dgm:presOf axis="root ch desOrSelf" ptType="all node node" st="1 3 1" cnt="1 1 0"/>
              </dgm:else>
            </dgm:choose>
          </dgm:else>
        </dgm:choose>
        <dgm:constrLst>
          <dgm:constr type="tMarg"/>
          <dgm:constr type="bMarg"/>
          <dgm:constr type="lMarg"/>
          <dgm:constr type="rMarg"/>
          <dgm:constr type="primFontSz" val="65"/>
        </dgm:constrLst>
        <dgm:ruleLst>
          <dgm:rule type="primFontSz" val="5" fact="NaN" max="NaN"/>
        </dgm:ruleLst>
      </dgm:layoutNode>
    </dgm:forEach>
    <dgm:forEach name="Name123" axis="ch" ptType="node" st="7" cnt="1">
      <dgm:layoutNode name="circ7" styleLbl="vennNode1">
        <dgm:alg type="sp"/>
        <dgm:shape xmlns:r="http://schemas.openxmlformats.org/officeDocument/2006/relationships" type="ellipse" r:blip="">
          <dgm:adjLst/>
        </dgm:shape>
        <dgm:presOf/>
        <dgm:constrLst/>
        <dgm:ruleLst/>
      </dgm:layoutNode>
      <dgm:layoutNode name="circ7Tx" styleLbl="revTx">
        <dgm:varLst>
          <dgm:chMax val="0"/>
          <dgm:chPref val="0"/>
          <dgm:bulletEnabled val="1"/>
        </dgm:varLst>
        <dgm:alg type="tx">
          <dgm:param type="txAnchorHorz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choose name="Name124">
          <dgm:if name="Name125" func="var" arg="dir" op="equ" val="norm">
            <dgm:presOf axis="desOrSelf" ptType="node"/>
          </dgm:if>
          <dgm:else name="Name126">
            <dgm:presOf axis="root ch desOrSelf" ptType="all node node" st="1 2 1" cnt="1 1 0"/>
          </dgm:else>
        </dgm:choose>
        <dgm:constrLst>
          <dgm:constr type="tMarg"/>
          <dgm:constr type="bMarg"/>
          <dgm:constr type="lMarg"/>
          <dgm:constr type="rMarg"/>
          <dgm:constr type="primFontSz" val="65"/>
        </dgm:constrLst>
        <dgm:ruleLst>
          <dgm:rule type="primFontSz" val="5" fact="NaN" max="NaN"/>
        </dgm:ruleLst>
      </dgm:layoutNode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hList3">
  <dgm:title val=""/>
  <dgm:desc val=""/>
  <dgm:catLst>
    <dgm:cat type="list" pri="19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1" destId="2" srcOrd="0" destOrd="0"/>
        <dgm:cxn modelId="7" srcId="1" destId="3" srcOrd="1" destOrd="0"/>
        <dgm:cxn modelId="8" srcId="1" destId="4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  <dgm:pt modelId="3"/>
      </dgm:ptLst>
      <dgm:cxnLst>
        <dgm:cxn modelId="5" srcId="0" destId="1" srcOrd="0" destOrd="0"/>
        <dgm:cxn modelId="6" srcId="1" destId="2" srcOrd="0" destOrd="0"/>
        <dgm:cxn modelId="7" srcId="1" destId="3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</dgm:ptLst>
      <dgm:cxnLst>
        <dgm:cxn modelId="6" srcId="0" destId="1" srcOrd="0" destOrd="0"/>
        <dgm:cxn modelId="7" srcId="1" destId="2" srcOrd="0" destOrd="0"/>
        <dgm:cxn modelId="8" srcId="1" destId="3" srcOrd="1" destOrd="0"/>
        <dgm:cxn modelId="9" srcId="1" destId="4" srcOrd="2" destOrd="0"/>
        <dgm:cxn modelId="10" srcId="1" destId="5" srcOrd="3" destOrd="0"/>
      </dgm:cxnLst>
      <dgm:bg/>
      <dgm:whole/>
    </dgm:dataModel>
  </dgm:clrData>
  <dgm:layoutNode name="composite">
    <dgm:varLst>
      <dgm:chMax val="1"/>
      <dgm:dir/>
      <dgm:resizeHandles val="exact"/>
    </dgm:varLst>
    <dgm:alg type="composite"/>
    <dgm:shape xmlns:r="http://schemas.openxmlformats.org/officeDocument/2006/relationships" r:blip="">
      <dgm:adjLst/>
    </dgm:shape>
    <dgm:presOf/>
    <dgm:constrLst>
      <dgm:constr type="w" for="ch" forName="roof" refType="w"/>
      <dgm:constr type="h" for="ch" forName="roof" refType="h" fact="0.3"/>
      <dgm:constr type="primFontSz" for="ch" forName="roof" val="65"/>
      <dgm:constr type="w" for="ch" forName="pillars" refType="w"/>
      <dgm:constr type="h" for="ch" forName="pillars" refType="h" fact="0.63"/>
      <dgm:constr type="t" for="ch" forName="pillars" refType="h" fact="0.3"/>
      <dgm:constr type="primFontSz" for="des" forName="pillar1" val="65"/>
      <dgm:constr type="primFontSz" for="des" forName="pillarX" refType="primFontSz" refFor="des" refForName="pillar1" op="equ"/>
      <dgm:constr type="w" for="ch" forName="base" refType="w"/>
      <dgm:constr type="h" for="ch" forName="base" refType="h" fact="0.07"/>
      <dgm:constr type="t" for="ch" forName="base" refType="h" fact="0.93"/>
    </dgm:constrLst>
    <dgm:ruleLst/>
    <dgm:forEach name="Name0" axis="ch" ptType="node" cnt="1">
      <dgm:layoutNode name="roof" styleLbl="dkBgShp">
        <dgm:alg type="tx"/>
        <dgm:shape xmlns:r="http://schemas.openxmlformats.org/officeDocument/2006/relationships" type="rect" r:blip="">
          <dgm:adjLst/>
        </dgm:shape>
        <dgm:presOf axis="self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layoutNode name="pillars" styleLbl="node1">
        <dgm:choose name="Name1">
          <dgm:if name="Name2" func="var" arg="dir" op="equ" val="norm">
            <dgm:alg type="lin">
              <dgm:param type="linDir" val="fromL"/>
            </dgm:alg>
          </dgm:if>
          <dgm:else name="Name3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forName="pillar1" refType="w"/>
          <dgm:constr type="h" for="ch" forName="pillar1" refType="h"/>
          <dgm:constr type="w" for="ch" forName="pillarX" refType="w"/>
          <dgm:constr type="h" for="ch" forName="pillarX" refType="h"/>
        </dgm:constrLst>
        <dgm:ruleLst/>
        <dgm:layoutNode name="pillar1" styleLbl="node1">
          <dgm:varLst>
            <dgm:bulletEnabled val="1"/>
          </dgm:varLst>
          <dgm:alg type="tx"/>
          <dgm:shape xmlns:r="http://schemas.openxmlformats.org/officeDocument/2006/relationships" type="rect" r:blip="">
            <dgm:adjLst/>
          </dgm:shape>
          <dgm:presOf axis="ch desOrSelf" ptType="node node" st="1 1" cnt="1 0"/>
          <dgm:constrLst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  <dgm:forEach name="Name4" axis="ch" ptType="node" st="2">
          <dgm:layoutNode name="pillarX" styleLbl="node1">
            <dgm:varLst>
              <dgm:bulletEnabled val="1"/>
            </dgm:varLst>
            <dgm:alg type="tx"/>
            <dgm:shape xmlns:r="http://schemas.openxmlformats.org/officeDocument/2006/relationships" type="rect" r:blip="">
              <dgm:adjLst/>
            </dgm:shape>
            <dgm:presOf axis="desOrSelf" ptType="node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forEach>
      </dgm:layoutNode>
      <dgm:layoutNode name="base" styleLbl="dkBgShp">
        <dgm:alg type="sp"/>
        <dgm:shape xmlns:r="http://schemas.openxmlformats.org/officeDocument/2006/relationships" type="rect" r:blip="">
          <dgm:adjLst/>
        </dgm:shape>
        <dgm:presOf/>
        <dgm:constrLst/>
        <dgm:ruleLst/>
      </dgm:layoutNode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vList5">
  <dgm:title val=""/>
  <dgm:desc val=""/>
  <dgm:catLst>
    <dgm:cat type="list" pri="15000"/>
    <dgm:cat type="convert" pri="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>
          <dgm:param type="linDir" val="fromT"/>
          <dgm:param type="nodeHorzAlign" val="l"/>
        </dgm:alg>
      </dgm:if>
      <dgm:else name="Name3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linNode" refType="h"/>
      <dgm:constr type="w" for="ch" forName="linNode" refType="w"/>
      <dgm:constr type="h" for="ch" forName="sp" refType="h" fact="0.05"/>
      <dgm:constr type="primFontSz" for="des" forName="parentText" op="equ" val="65"/>
      <dgm:constr type="secFontSz" for="des" forName="descendantText" op="equ"/>
    </dgm:constrLst>
    <dgm:ruleLst/>
    <dgm:forEach name="Name4" axis="ch" ptType="node">
      <dgm:layoutNode name="linNode">
        <dgm:choose name="Name5">
          <dgm:if name="Name6" func="var" arg="dir" op="equ" val="norm">
            <dgm:alg type="lin">
              <dgm:param type="linDir" val="fromL"/>
            </dgm:alg>
          </dgm:if>
          <dgm:else name="Name7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forName="parentText" refType="w" fact="0.36"/>
          <dgm:constr type="w" for="ch" forName="descendantText" refType="w" fact="0.64"/>
          <dgm:constr type="h" for="ch" forName="parentText" refType="h"/>
          <dgm:constr type="h" for="ch" forName="descendantText" refType="h" refFor="ch" refForName="parentText" fact="0.8"/>
        </dgm:constrLst>
        <dgm:ruleLst/>
        <dgm:layoutNode name="parentText">
          <dgm:varLst>
            <dgm:chMax val="1"/>
            <dgm:bulletEnabled val="1"/>
          </dgm:varLst>
          <dgm:alg type="tx"/>
          <dgm:shape xmlns:r="http://schemas.openxmlformats.org/officeDocument/2006/relationships" type="roundRect" r:blip="" zOrderOff="3">
            <dgm:adjLst/>
          </dgm:shape>
          <dgm:presOf axis="self" ptType="node"/>
          <dgm:constrLst>
            <dgm:constr type="tMarg" refType="primFontSz" fact="0.15"/>
            <dgm:constr type="bMarg" refType="primFontSz" fact="0.15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choose name="Name8">
          <dgm:if name="Name9" axis="ch" ptType="node" func="cnt" op="gte" val="1">
            <dgm:layoutNode name="descendantText" styleLbl="alignAccFollowNode1">
              <dgm:varLst>
                <dgm:bulletEnabled val="1"/>
              </dgm:varLst>
              <dgm:alg type="tx">
                <dgm:param type="stBulletLvl" val="1"/>
                <dgm:param type="txAnchorVertCh" val="mid"/>
              </dgm:alg>
              <dgm:choose name="Name10">
                <dgm:if name="Name11" func="var" arg="dir" op="equ" val="norm">
                  <dgm:shape xmlns:r="http://schemas.openxmlformats.org/officeDocument/2006/relationships" rot="90" type="round2SameRect" r:blip="">
                    <dgm:adjLst/>
                  </dgm:shape>
                </dgm:if>
                <dgm:else name="Name12">
                  <dgm:shape xmlns:r="http://schemas.openxmlformats.org/officeDocument/2006/relationships" rot="-90" type="round2SameRect" r:blip="">
                    <dgm:adjLst/>
                  </dgm:shape>
                </dgm:else>
              </dgm:choose>
              <dgm:presOf axis="des" ptType="node"/>
              <dgm:constrLst>
                <dgm:constr type="secFontSz" val="65"/>
                <dgm:constr type="primFontSz" refType="secFontSz"/>
                <dgm:constr type="lMarg" refType="secFontSz" fact="0.3"/>
                <dgm:constr type="rMarg" refType="secFontSz" fact="0.3"/>
                <dgm:constr type="tMarg" refType="secFontSz" fact="0.15"/>
                <dgm:constr type="bMarg" refType="secFontSz" fact="0.15"/>
              </dgm:constrLst>
              <dgm:ruleLst>
                <dgm:rule type="secFontSz" val="5" fact="NaN" max="NaN"/>
              </dgm:ruleLst>
            </dgm:layoutNode>
          </dgm:if>
          <dgm:else name="Name13"/>
        </dgm:choose>
      </dgm:layoutNode>
      <dgm:forEach name="Name14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3d6">
  <dgm:title val=""/>
  <dgm:desc val=""/>
  <dgm:catLst>
    <dgm:cat type="3D" pri="11600"/>
  </dgm:catLst>
  <dgm:scene3d>
    <a:camera prst="perspectiveRelaxedModerately" zoom="92000"/>
    <a:lightRig rig="balanced" dir="t">
      <a:rot lat="0" lon="0" rev="12700000"/>
    </a:lightRig>
  </dgm:scene3d>
  <dgm:styleLbl name="node0">
    <dgm:scene3d>
      <a:camera prst="orthographicFront"/>
      <a:lightRig rig="threePt" dir="t"/>
    </dgm:scene3d>
    <dgm:sp3d prstMaterial="plastic">
      <a:bevelT w="50800" h="50800"/>
      <a:bevelB w="50800" h="508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 prstMaterial="plastic">
      <a:bevelT w="50800" h="50800"/>
      <a:bevelB w="50800" h="508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 prstMaterial="plastic">
      <a:bevelT w="50800" h="50800"/>
      <a:bevelB w="50800" h="508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 prstMaterial="plastic">
      <a:bevelT w="50800" h="50800"/>
      <a:bevelB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 prstMaterial="plastic">
      <a:bevelT w="50800" h="50800"/>
      <a:bevelB w="50800" h="508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 prstMaterial="plastic">
      <a:bevelT w="50800" h="50800"/>
      <a:bevelB w="50800" h="508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 prstMaterial="plastic">
      <a:bevelT w="50800" h="50800"/>
      <a:bevelB w="50800" h="508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 prstMaterial="plastic">
      <a:bevelT w="50800" h="50800"/>
      <a:bevelB w="50800" h="508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 z="50080" prstMaterial="plastic">
      <a:bevelT w="50800" h="50800"/>
      <a:bevelB w="50800" h="508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 prstMaterial="plastic">
      <a:bevelT w="50800" h="50800"/>
      <a:bevelB w="50800" h="508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 z="-54000" prstMaterial="plastic">
      <a:bevelT w="50800" h="50800"/>
      <a:bevelB w="50800" h="508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 z="-25400" prstMaterial="plastic">
      <a:bevelT w="25400" h="25400"/>
      <a:bevelB w="25400" h="2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 z="50080" prstMaterial="plastic">
      <a:bevelT w="25400" h="25400"/>
      <a:bevelB w="25400" h="2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 z="-54080" prstMaterial="plastic">
      <a:bevelT w="25400" h="25400"/>
      <a:bevelB w="25400" h="2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 z="-25400" prstMaterial="plastic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75000" prstMaterial="plastic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 prstMaterial="plastic">
      <a:bevelT w="50800" h="50800"/>
      <a:bevelB w="50800" h="508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 prstMaterial="plastic">
      <a:bevelT w="50800" h="50800"/>
      <a:bevelB w="50800" h="508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 prstMaterial="plastic">
      <a:bevelT w="50800" h="50800"/>
      <a:bevelB w="50800" h="508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 prstMaterial="plastic">
      <a:bevelT w="50800" h="50800"/>
      <a:bevelB w="50800" h="508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 z="-25400" prstMaterial="plastic">
      <a:bevelT w="25400" h="25400"/>
      <a:bevelB w="25400" h="254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 z="-25400" prstMaterial="plastic">
      <a:bevelT w="25400" h="25400"/>
      <a:bevelB w="25400" h="254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 z="-25400" prstMaterial="plastic">
      <a:bevelT w="25400" h="25400"/>
      <a:bevelB w="25400" h="254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 z="-25400" prstMaterial="plastic">
      <a:bevelT w="25400" h="25400"/>
      <a:bevelB w="25400" h="254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 z="-25400" prstMaterial="plastic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parChTrans1D2">
    <dgm:scene3d>
      <a:camera prst="orthographicFront"/>
      <a:lightRig rig="threePt" dir="t"/>
    </dgm:scene3d>
    <dgm:sp3d z="-25400" prstMaterial="plastic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parChTrans1D3">
    <dgm:scene3d>
      <a:camera prst="orthographicFront"/>
      <a:lightRig rig="threePt" dir="t"/>
    </dgm:scene3d>
    <dgm:sp3d z="-25400" prstMaterial="plastic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parChTrans1D4">
    <dgm:scene3d>
      <a:camera prst="orthographicFront"/>
      <a:lightRig rig="threePt" dir="t"/>
    </dgm:scene3d>
    <dgm:sp3d z="-25400" prstMaterial="plastic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fgAcc1">
    <dgm:scene3d>
      <a:camera prst="orthographicFront"/>
      <a:lightRig rig="threePt" dir="t"/>
    </dgm:scene3d>
    <dgm:sp3d z="50080" prstMaterial="plastic">
      <a:bevelT w="25400" h="25400"/>
      <a:bevelB w="25400" h="2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 z="-152400" prstMaterial="plastic">
      <a:bevelT w="25400" h="25400"/>
      <a:bevelB w="25400" h="2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 prstMaterial="plastic">
      <a:bevelT w="25400" h="25400"/>
      <a:bevelB w="25400" h="2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 prstMaterial="plastic">
      <a:bevelT w="50800" h="50800"/>
      <a:bevelB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 z="-152400" prstMaterial="plastic">
      <a:bevelT w="25400" h="25400"/>
      <a:bevelB w="25400" h="2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 z="152400" prstMaterial="plastic">
      <a:bevelT w="25400" h="25400"/>
      <a:bevelB w="25400" h="2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 prstMaterial="plastic">
      <a:bevelT w="25400" h="25400"/>
      <a:bevelB w="25400" h="2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 z="-152400" prstMaterial="plastic">
      <a:bevelT w="25400" h="25400"/>
      <a:bevelB w="25400" h="2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 z="50080" prstMaterial="plastic">
      <a:bevelT w="25400" h="25400"/>
      <a:bevelB w="25400" h="254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 prstMaterial="plastic">
      <a:bevelT w="25400" h="25400"/>
      <a:bevelB w="25400" h="254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 z="-152400" prstMaterial="plastic">
      <a:bevelT w="25400" h="25400"/>
      <a:bevelB w="25400" h="254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 z="50080" prstMaterial="plastic">
      <a:bevelT w="25400" h="25400"/>
      <a:bevelB w="25400" h="25400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 z="50080" prstMaterial="plastic">
      <a:bevelT w="25400" h="25400"/>
      <a:bevelB w="25400" h="25400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 z="50080" prstMaterial="plastic">
      <a:bevelT w="25400" h="25400"/>
      <a:bevelB w="25400" h="25400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 z="50080" prstMaterial="plastic">
      <a:bevelT w="25400" h="25400"/>
      <a:bevelB w="25400" h="25400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 z="-152400" prstMaterial="plastic">
      <a:bevelT w="25400" h="25400"/>
      <a:bevelB w="25400" h="25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 prstMaterial="plastic">
      <a:bevelT w="50800" h="50800"/>
      <a:bevelB w="50800" h="508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 z="-10400" extrusionH="12700" prstMaterial="plastic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 z="50080" prstMaterial="plastic">
      <a:bevelT w="50800" h="50800"/>
      <a:bevelB w="50800" h="508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3d6">
  <dgm:title val=""/>
  <dgm:desc val=""/>
  <dgm:catLst>
    <dgm:cat type="3D" pri="11600"/>
  </dgm:catLst>
  <dgm:scene3d>
    <a:camera prst="perspectiveRelaxedModerately" zoom="92000"/>
    <a:lightRig rig="balanced" dir="t">
      <a:rot lat="0" lon="0" rev="12700000"/>
    </a:lightRig>
  </dgm:scene3d>
  <dgm:styleLbl name="node0">
    <dgm:scene3d>
      <a:camera prst="orthographicFront"/>
      <a:lightRig rig="threePt" dir="t"/>
    </dgm:scene3d>
    <dgm:sp3d prstMaterial="plastic">
      <a:bevelT w="50800" h="50800"/>
      <a:bevelB w="50800" h="508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 prstMaterial="plastic">
      <a:bevelT w="50800" h="50800"/>
      <a:bevelB w="50800" h="508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 prstMaterial="plastic">
      <a:bevelT w="50800" h="50800"/>
      <a:bevelB w="50800" h="508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 prstMaterial="plastic">
      <a:bevelT w="50800" h="50800"/>
      <a:bevelB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 prstMaterial="plastic">
      <a:bevelT w="50800" h="50800"/>
      <a:bevelB w="50800" h="508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 prstMaterial="plastic">
      <a:bevelT w="50800" h="50800"/>
      <a:bevelB w="50800" h="508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 prstMaterial="plastic">
      <a:bevelT w="50800" h="50800"/>
      <a:bevelB w="50800" h="508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 prstMaterial="plastic">
      <a:bevelT w="50800" h="50800"/>
      <a:bevelB w="50800" h="508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 z="50080" prstMaterial="plastic">
      <a:bevelT w="50800" h="50800"/>
      <a:bevelB w="50800" h="508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 prstMaterial="plastic">
      <a:bevelT w="50800" h="50800"/>
      <a:bevelB w="50800" h="508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 z="-54000" prstMaterial="plastic">
      <a:bevelT w="50800" h="50800"/>
      <a:bevelB w="50800" h="508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 z="-25400" prstMaterial="plastic">
      <a:bevelT w="25400" h="25400"/>
      <a:bevelB w="25400" h="2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 z="50080" prstMaterial="plastic">
      <a:bevelT w="25400" h="25400"/>
      <a:bevelB w="25400" h="2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 z="-54080" prstMaterial="plastic">
      <a:bevelT w="25400" h="25400"/>
      <a:bevelB w="25400" h="2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 z="-25400" prstMaterial="plastic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75000" prstMaterial="plastic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 prstMaterial="plastic">
      <a:bevelT w="50800" h="50800"/>
      <a:bevelB w="50800" h="508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 prstMaterial="plastic">
      <a:bevelT w="50800" h="50800"/>
      <a:bevelB w="50800" h="508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 prstMaterial="plastic">
      <a:bevelT w="50800" h="50800"/>
      <a:bevelB w="50800" h="508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 prstMaterial="plastic">
      <a:bevelT w="50800" h="50800"/>
      <a:bevelB w="50800" h="508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 z="-25400" prstMaterial="plastic">
      <a:bevelT w="25400" h="25400"/>
      <a:bevelB w="25400" h="254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 z="-25400" prstMaterial="plastic">
      <a:bevelT w="25400" h="25400"/>
      <a:bevelB w="25400" h="254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 z="-25400" prstMaterial="plastic">
      <a:bevelT w="25400" h="25400"/>
      <a:bevelB w="25400" h="254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 z="-25400" prstMaterial="plastic">
      <a:bevelT w="25400" h="25400"/>
      <a:bevelB w="25400" h="254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 z="-25400" prstMaterial="plastic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parChTrans1D2">
    <dgm:scene3d>
      <a:camera prst="orthographicFront"/>
      <a:lightRig rig="threePt" dir="t"/>
    </dgm:scene3d>
    <dgm:sp3d z="-25400" prstMaterial="plastic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parChTrans1D3">
    <dgm:scene3d>
      <a:camera prst="orthographicFront"/>
      <a:lightRig rig="threePt" dir="t"/>
    </dgm:scene3d>
    <dgm:sp3d z="-25400" prstMaterial="plastic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parChTrans1D4">
    <dgm:scene3d>
      <a:camera prst="orthographicFront"/>
      <a:lightRig rig="threePt" dir="t"/>
    </dgm:scene3d>
    <dgm:sp3d z="-25400" prstMaterial="plastic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fgAcc1">
    <dgm:scene3d>
      <a:camera prst="orthographicFront"/>
      <a:lightRig rig="threePt" dir="t"/>
    </dgm:scene3d>
    <dgm:sp3d z="50080" prstMaterial="plastic">
      <a:bevelT w="25400" h="25400"/>
      <a:bevelB w="25400" h="2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 z="-152400" prstMaterial="plastic">
      <a:bevelT w="25400" h="25400"/>
      <a:bevelB w="25400" h="2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 prstMaterial="plastic">
      <a:bevelT w="25400" h="25400"/>
      <a:bevelB w="25400" h="2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 prstMaterial="plastic">
      <a:bevelT w="50800" h="50800"/>
      <a:bevelB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 z="-152400" prstMaterial="plastic">
      <a:bevelT w="25400" h="25400"/>
      <a:bevelB w="25400" h="2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 z="152400" prstMaterial="plastic">
      <a:bevelT w="25400" h="25400"/>
      <a:bevelB w="25400" h="2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 prstMaterial="plastic">
      <a:bevelT w="25400" h="25400"/>
      <a:bevelB w="25400" h="2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 z="-152400" prstMaterial="plastic">
      <a:bevelT w="25400" h="25400"/>
      <a:bevelB w="25400" h="2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 z="50080" prstMaterial="plastic">
      <a:bevelT w="25400" h="25400"/>
      <a:bevelB w="25400" h="254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 prstMaterial="plastic">
      <a:bevelT w="25400" h="25400"/>
      <a:bevelB w="25400" h="254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 z="-152400" prstMaterial="plastic">
      <a:bevelT w="25400" h="25400"/>
      <a:bevelB w="25400" h="254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 z="50080" prstMaterial="plastic">
      <a:bevelT w="25400" h="25400"/>
      <a:bevelB w="25400" h="25400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 z="50080" prstMaterial="plastic">
      <a:bevelT w="25400" h="25400"/>
      <a:bevelB w="25400" h="25400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 z="50080" prstMaterial="plastic">
      <a:bevelT w="25400" h="25400"/>
      <a:bevelB w="25400" h="25400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 z="50080" prstMaterial="plastic">
      <a:bevelT w="25400" h="25400"/>
      <a:bevelB w="25400" h="25400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 z="-152400" prstMaterial="plastic">
      <a:bevelT w="25400" h="25400"/>
      <a:bevelB w="25400" h="25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 prstMaterial="plastic">
      <a:bevelT w="50800" h="50800"/>
      <a:bevelB w="50800" h="508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 z="-10400" extrusionH="12700" prstMaterial="plastic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 z="50080" prstMaterial="plastic">
      <a:bevelT w="50800" h="50800"/>
      <a:bevelB w="50800" h="508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rawings/drawing1.xml><?xml version="1.0" encoding="utf-8"?>
<c:userShapes xmlns:c="http://schemas.openxmlformats.org/drawingml/2006/chart">
  <cdr:relSizeAnchor xmlns:cdr="http://schemas.openxmlformats.org/drawingml/2006/chartDrawing">
    <cdr:from>
      <cdr:x>0.22477</cdr:x>
      <cdr:y>0</cdr:y>
    </cdr:from>
    <cdr:to>
      <cdr:x>0.96427</cdr:x>
      <cdr:y>0.08188</cdr:y>
    </cdr:to>
    <cdr:sp macro="" textlink="">
      <cdr:nvSpPr>
        <cdr:cNvPr id="2" name="TextBox 22"/>
        <cdr:cNvSpPr txBox="1"/>
      </cdr:nvSpPr>
      <cdr:spPr>
        <a:xfrm xmlns:a="http://schemas.openxmlformats.org/drawingml/2006/main">
          <a:off x="1091001" y="0"/>
          <a:ext cx="3589444" cy="400110"/>
        </a:xfrm>
        <a:prstGeom xmlns:a="http://schemas.openxmlformats.org/drawingml/2006/main" prst="rect">
          <a:avLst/>
        </a:prstGeom>
        <a:noFill xmlns:a="http://schemas.openxmlformats.org/drawingml/2006/main"/>
      </cdr:spPr>
      <cdr:txBody>
        <a:bodyPr xmlns:a="http://schemas.openxmlformats.org/drawingml/2006/main" wrap="none" rtlCol="0">
          <a:spAutoFit/>
        </a:bodyPr>
        <a:lstStyle xmlns:a="http://schemas.openxmlformats.org/drawingml/2006/main">
          <a:defPPr>
            <a:defRPr lang="ru-RU"/>
          </a:defPPr>
          <a:lvl1pPr marL="0" algn="l" defTabSz="914400" rtl="0" eaLnBrk="1" latinLnBrk="0" hangingPunct="1">
            <a:defRPr sz="1800" kern="1200">
              <a:solidFill>
                <a:sysClr val="window" lastClr="FFFFFF"/>
              </a:solidFill>
              <a:latin typeface="Century Gothic"/>
            </a:defRPr>
          </a:lvl1pPr>
          <a:lvl2pPr marL="457200" algn="l" defTabSz="914400" rtl="0" eaLnBrk="1" latinLnBrk="0" hangingPunct="1">
            <a:defRPr sz="1800" kern="1200">
              <a:solidFill>
                <a:sysClr val="window" lastClr="FFFFFF"/>
              </a:solidFill>
              <a:latin typeface="Century Gothic"/>
            </a:defRPr>
          </a:lvl2pPr>
          <a:lvl3pPr marL="914400" algn="l" defTabSz="914400" rtl="0" eaLnBrk="1" latinLnBrk="0" hangingPunct="1">
            <a:defRPr sz="1800" kern="1200">
              <a:solidFill>
                <a:sysClr val="window" lastClr="FFFFFF"/>
              </a:solidFill>
              <a:latin typeface="Century Gothic"/>
            </a:defRPr>
          </a:lvl3pPr>
          <a:lvl4pPr marL="1371600" algn="l" defTabSz="914400" rtl="0" eaLnBrk="1" latinLnBrk="0" hangingPunct="1">
            <a:defRPr sz="1800" kern="1200">
              <a:solidFill>
                <a:sysClr val="window" lastClr="FFFFFF"/>
              </a:solidFill>
              <a:latin typeface="Century Gothic"/>
            </a:defRPr>
          </a:lvl4pPr>
          <a:lvl5pPr marL="1828800" algn="l" defTabSz="914400" rtl="0" eaLnBrk="1" latinLnBrk="0" hangingPunct="1">
            <a:defRPr sz="1800" kern="1200">
              <a:solidFill>
                <a:sysClr val="window" lastClr="FFFFFF"/>
              </a:solidFill>
              <a:latin typeface="Century Gothic"/>
            </a:defRPr>
          </a:lvl5pPr>
          <a:lvl6pPr marL="2286000" algn="l" defTabSz="914400" rtl="0" eaLnBrk="1" latinLnBrk="0" hangingPunct="1">
            <a:defRPr sz="1800" kern="1200">
              <a:solidFill>
                <a:sysClr val="window" lastClr="FFFFFF"/>
              </a:solidFill>
              <a:latin typeface="Century Gothic"/>
            </a:defRPr>
          </a:lvl6pPr>
          <a:lvl7pPr marL="2743200" algn="l" defTabSz="914400" rtl="0" eaLnBrk="1" latinLnBrk="0" hangingPunct="1">
            <a:defRPr sz="1800" kern="1200">
              <a:solidFill>
                <a:sysClr val="window" lastClr="FFFFFF"/>
              </a:solidFill>
              <a:latin typeface="Century Gothic"/>
            </a:defRPr>
          </a:lvl7pPr>
          <a:lvl8pPr marL="3200400" algn="l" defTabSz="914400" rtl="0" eaLnBrk="1" latinLnBrk="0" hangingPunct="1">
            <a:defRPr sz="1800" kern="1200">
              <a:solidFill>
                <a:sysClr val="window" lastClr="FFFFFF"/>
              </a:solidFill>
              <a:latin typeface="Century Gothic"/>
            </a:defRPr>
          </a:lvl8pPr>
          <a:lvl9pPr marL="3657600" algn="l" defTabSz="914400" rtl="0" eaLnBrk="1" latinLnBrk="0" hangingPunct="1">
            <a:defRPr sz="1800" kern="1200">
              <a:solidFill>
                <a:sysClr val="window" lastClr="FFFFFF"/>
              </a:solidFill>
              <a:latin typeface="Century Gothic"/>
            </a:defRPr>
          </a:lvl9pPr>
        </a:lstStyle>
        <a:p xmlns:a="http://schemas.openxmlformats.org/drawingml/2006/main">
          <a:r>
            <a:rPr lang="ru-RU" sz="2000" b="1" dirty="0" smtClean="0">
              <a:solidFill>
                <a:schemeClr val="tx1"/>
              </a:solidFill>
            </a:rPr>
            <a:t>Структура инвестиций, %</a:t>
          </a:r>
          <a:endParaRPr lang="en-US" sz="2000" b="1" dirty="0">
            <a:solidFill>
              <a:schemeClr val="tx1"/>
            </a:solidFill>
          </a:endParaRPr>
        </a:p>
      </cdr:txBody>
    </cdr:sp>
  </cdr:relSizeAnchor>
</c:userShap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Прямоугольник 7"/>
          <p:cNvSpPr/>
          <p:nvPr/>
        </p:nvSpPr>
        <p:spPr>
          <a:xfrm flipH="1">
            <a:off x="2667000" y="0"/>
            <a:ext cx="6477000" cy="6858000"/>
          </a:xfrm>
          <a:prstGeom prst="rect">
            <a:avLst/>
          </a:prstGeom>
          <a:blipFill>
            <a:blip r:embed="rId2" cstate="print">
              <a:alphaModFix amt="43000"/>
            </a:blip>
            <a:tile tx="0" ty="0" sx="50000" sy="50000" flip="none" algn="tl"/>
          </a:blipFill>
          <a:ln w="0" cap="flat" cmpd="sng" algn="ctr">
            <a:noFill/>
            <a:prstDash val="solid"/>
          </a:ln>
          <a:effectLst>
            <a:fillOverlay blend="mult">
              <a:gradFill rotWithShape="1">
                <a:gsLst>
                  <a:gs pos="0">
                    <a:schemeClr val="tx2">
                      <a:tint val="62000"/>
                      <a:satMod val="420000"/>
                    </a:schemeClr>
                  </a:gs>
                  <a:gs pos="100000">
                    <a:schemeClr val="tx2">
                      <a:shade val="20000"/>
                      <a:satMod val="170000"/>
                    </a:schemeClr>
                  </a:gs>
                </a:gsLst>
                <a:path path="circle">
                  <a:fillToRect l="50000" t="100000" r="50000"/>
                </a:path>
                <a:tileRect/>
              </a:gradFill>
            </a:fillOverlay>
            <a:innerShdw blurRad="63500" dist="44450" dir="10800000">
              <a:srgbClr val="000000">
                <a:alpha val="50000"/>
              </a:srgbClr>
            </a:inn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Прямая соединительная линия 8"/>
          <p:cNvSpPr>
            <a:spLocks noChangeShapeType="1"/>
          </p:cNvSpPr>
          <p:nvPr/>
        </p:nvSpPr>
        <p:spPr bwMode="auto">
          <a:xfrm rot="16200000">
            <a:off x="-762000" y="3429000"/>
            <a:ext cx="6858000" cy="0"/>
          </a:xfrm>
          <a:prstGeom prst="line">
            <a:avLst/>
          </a:prstGeom>
          <a:noFill/>
          <a:ln w="11430" cap="flat" cmpd="sng" algn="ctr">
            <a:solidFill>
              <a:schemeClr val="bg1">
                <a:shade val="9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2" name="Заголовок 11"/>
          <p:cNvSpPr>
            <a:spLocks noGrp="1"/>
          </p:cNvSpPr>
          <p:nvPr>
            <p:ph type="ctrTitle"/>
          </p:nvPr>
        </p:nvSpPr>
        <p:spPr>
          <a:xfrm>
            <a:off x="3366868" y="533400"/>
            <a:ext cx="5105400" cy="2868168"/>
          </a:xfrm>
        </p:spPr>
        <p:txBody>
          <a:bodyPr lIns="45720" tIns="0" rIns="45720">
            <a:noAutofit/>
          </a:bodyPr>
          <a:lstStyle>
            <a:lvl1pPr algn="r">
              <a:defRPr sz="4200" b="1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5" name="Подзаголовок 24"/>
          <p:cNvSpPr>
            <a:spLocks noGrp="1"/>
          </p:cNvSpPr>
          <p:nvPr>
            <p:ph type="subTitle" idx="1"/>
          </p:nvPr>
        </p:nvSpPr>
        <p:spPr>
          <a:xfrm>
            <a:off x="3354442" y="3539864"/>
            <a:ext cx="5114778" cy="1101248"/>
          </a:xfrm>
        </p:spPr>
        <p:txBody>
          <a:bodyPr lIns="45720" tIns="0" rIns="45720" bIns="0"/>
          <a:lstStyle>
            <a:lvl1pPr marL="0" indent="0" algn="r">
              <a:buNone/>
              <a:defRPr sz="2200">
                <a:solidFill>
                  <a:srgbClr val="FFFFFF"/>
                </a:solidFill>
                <a:effectLst/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31" name="Дата 30"/>
          <p:cNvSpPr>
            <a:spLocks noGrp="1"/>
          </p:cNvSpPr>
          <p:nvPr>
            <p:ph type="dt" sz="half" idx="10"/>
          </p:nvPr>
        </p:nvSpPr>
        <p:spPr>
          <a:xfrm>
            <a:off x="5871224" y="6557946"/>
            <a:ext cx="2002464" cy="226902"/>
          </a:xfrm>
        </p:spPr>
        <p:txBody>
          <a:bodyPr/>
          <a:lstStyle>
            <a:lvl1pPr>
              <a:defRPr lang="en-US" smtClean="0">
                <a:solidFill>
                  <a:srgbClr val="FFFFFF"/>
                </a:solidFill>
              </a:defRPr>
            </a:lvl1pPr>
            <a:extLst/>
          </a:lstStyle>
          <a:p>
            <a:fld id="{08566A91-B3CD-400D-A8BB-90CF9B1C3E22}" type="datetimeFigureOut">
              <a:rPr lang="ru-RU" smtClean="0"/>
              <a:pPr/>
              <a:t>05.12.2025</a:t>
            </a:fld>
            <a:endParaRPr lang="ru-RU"/>
          </a:p>
        </p:txBody>
      </p:sp>
      <p:sp>
        <p:nvSpPr>
          <p:cNvPr id="18" name="Нижний колонтитул 17"/>
          <p:cNvSpPr>
            <a:spLocks noGrp="1"/>
          </p:cNvSpPr>
          <p:nvPr>
            <p:ph type="ftr" sz="quarter" idx="11"/>
          </p:nvPr>
        </p:nvSpPr>
        <p:spPr>
          <a:xfrm>
            <a:off x="2819400" y="6557946"/>
            <a:ext cx="2927722" cy="228600"/>
          </a:xfrm>
        </p:spPr>
        <p:txBody>
          <a:bodyPr/>
          <a:lstStyle>
            <a:lvl1pPr>
              <a:defRPr lang="en-US" dirty="0">
                <a:solidFill>
                  <a:srgbClr val="FFFFFF"/>
                </a:solidFill>
              </a:defRPr>
            </a:lvl1pPr>
            <a:extLst/>
          </a:lstStyle>
          <a:p>
            <a:endParaRPr lang="ru-RU"/>
          </a:p>
        </p:txBody>
      </p:sp>
      <p:sp>
        <p:nvSpPr>
          <p:cNvPr id="29" name="Номер слайда 28"/>
          <p:cNvSpPr>
            <a:spLocks noGrp="1"/>
          </p:cNvSpPr>
          <p:nvPr>
            <p:ph type="sldNum" sz="quarter" idx="12"/>
          </p:nvPr>
        </p:nvSpPr>
        <p:spPr>
          <a:xfrm>
            <a:off x="7880884" y="6556248"/>
            <a:ext cx="588336" cy="228600"/>
          </a:xfrm>
        </p:spPr>
        <p:txBody>
          <a:bodyPr/>
          <a:lstStyle>
            <a:lvl1pPr>
              <a:defRPr lang="en-US" smtClean="0">
                <a:solidFill>
                  <a:srgbClr val="FFFFFF"/>
                </a:solidFill>
              </a:defRPr>
            </a:lvl1pPr>
            <a:extLst/>
          </a:lstStyle>
          <a:p>
            <a:fld id="{FFB43634-D9AF-4A1E-B5C2-99A19D0A26BC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08566A91-B3CD-400D-A8BB-90CF9B1C3E22}" type="datetimeFigureOut">
              <a:rPr lang="ru-RU" smtClean="0"/>
              <a:pPr/>
              <a:t>05.12.2025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FFB43634-D9AF-4A1E-B5C2-99A19D0A26BC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66800" y="2821837"/>
            <a:ext cx="6255488" cy="1362075"/>
          </a:xfrm>
        </p:spPr>
        <p:txBody>
          <a:bodyPr tIns="0" anchor="t"/>
          <a:lstStyle>
            <a:lvl1pPr algn="r">
              <a:buNone/>
              <a:defRPr sz="4200" b="1" cap="all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1066800" y="1905000"/>
            <a:ext cx="6255488" cy="743507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1"/>
                </a:solidFill>
                <a:effectLst/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>
          <a:xfrm>
            <a:off x="4724238" y="6556810"/>
            <a:ext cx="2002464" cy="226902"/>
          </a:xfrm>
        </p:spPr>
        <p:txBody>
          <a:bodyPr bIns="0" anchor="b"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fld id="{08566A91-B3CD-400D-A8BB-90CF9B1C3E22}" type="datetimeFigureOut">
              <a:rPr lang="ru-RU" smtClean="0"/>
              <a:pPr/>
              <a:t>05.12.2025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1735358" y="6556810"/>
            <a:ext cx="2895600" cy="228600"/>
          </a:xfrm>
        </p:spPr>
        <p:txBody>
          <a:bodyPr bIns="0" anchor="b"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6733952" y="6555112"/>
            <a:ext cx="588336" cy="228600"/>
          </a:xfrm>
        </p:spPr>
        <p:txBody>
          <a:bodyPr/>
          <a:lstStyle>
            <a:extLst/>
          </a:lstStyle>
          <a:p>
            <a:fld id="{FFB43634-D9AF-4A1E-B5C2-99A19D0A26BC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42048" cy="1143000"/>
          </a:xfrm>
        </p:spPr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3520440" cy="4525963"/>
          </a:xfrm>
        </p:spPr>
        <p:txBody>
          <a:bodyPr anchor="t"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178808" y="1600200"/>
            <a:ext cx="3520440" cy="4525963"/>
          </a:xfrm>
        </p:spPr>
        <p:txBody>
          <a:bodyPr anchor="t"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08566A91-B3CD-400D-A8BB-90CF9B1C3E22}" type="datetimeFigureOut">
              <a:rPr lang="ru-RU" smtClean="0"/>
              <a:pPr/>
              <a:t>05.12.2025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FFB43634-D9AF-4A1E-B5C2-99A19D0A26BC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42048" cy="1143000"/>
          </a:xfrm>
        </p:spPr>
        <p:txBody>
          <a:bodyPr anchor="b"/>
          <a:lstStyle>
            <a:lvl1pPr>
              <a:defRPr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5867400"/>
            <a:ext cx="3520440" cy="457200"/>
          </a:xfrm>
          <a:noFill/>
          <a:ln w="12700" cap="flat" cmpd="sng" algn="ctr">
            <a:solidFill>
              <a:schemeClr val="tx2"/>
            </a:solidFill>
            <a:prstDash val="solid"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 marL="0" indent="0" algn="ctr">
              <a:buNone/>
              <a:defRPr sz="1800" b="1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178808" y="5867400"/>
            <a:ext cx="3520440" cy="457200"/>
          </a:xfrm>
          <a:noFill/>
          <a:ln w="12700" cap="flat" cmpd="sng" algn="ctr">
            <a:solidFill>
              <a:schemeClr val="tx2"/>
            </a:solidFill>
            <a:prstDash val="solid"/>
          </a:ln>
          <a:effectLst/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anchor="ctr"/>
          <a:lstStyle>
            <a:lvl1pPr marL="0" indent="0" algn="ctr">
              <a:buNone/>
              <a:defRPr sz="1800" b="1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457200" y="1711840"/>
            <a:ext cx="3520440" cy="411480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178808" y="1711840"/>
            <a:ext cx="3520440" cy="411480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08566A91-B3CD-400D-A8BB-90CF9B1C3E22}" type="datetimeFigureOut">
              <a:rPr lang="ru-RU" smtClean="0"/>
              <a:pPr/>
              <a:t>05.12.2025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FFB43634-D9AF-4A1E-B5C2-99A19D0A26BC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42048" cy="1143000"/>
          </a:xfrm>
        </p:spPr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08566A91-B3CD-400D-A8BB-90CF9B1C3E22}" type="datetimeFigureOut">
              <a:rPr lang="ru-RU" smtClean="0"/>
              <a:pPr/>
              <a:t>05.12.2025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FFB43634-D9AF-4A1E-B5C2-99A19D0A26BC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fld id="{08566A91-B3CD-400D-A8BB-90CF9B1C3E22}" type="datetimeFigureOut">
              <a:rPr lang="ru-RU" smtClean="0"/>
              <a:pPr/>
              <a:t>05.12.2025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FFB43634-D9AF-4A1E-B5C2-99A19D0A26BC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28600"/>
            <a:ext cx="5897880" cy="1173480"/>
          </a:xfrm>
        </p:spPr>
        <p:txBody>
          <a:bodyPr wrap="square" anchor="b"/>
          <a:lstStyle>
            <a:lvl1pPr algn="l">
              <a:buNone/>
              <a:defRPr lang="en-US" sz="2400" baseline="0" smtClean="0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457200" y="1497416"/>
            <a:ext cx="5897880" cy="602512"/>
          </a:xfrm>
        </p:spPr>
        <p:txBody>
          <a:bodyPr rot="0" spcFirstLastPara="0" vertOverflow="overflow" horzOverflow="overflow" vert="horz" wrap="square" lIns="45720" tIns="0" rIns="0" bIns="0" numCol="1" spcCol="0" rtlCol="0" fromWordArt="0" anchor="t" anchorCtr="0" forceAA="0" compatLnSpc="1">
            <a:normAutofit/>
          </a:bodyPr>
          <a:lstStyle>
            <a:lvl1pPr marL="0" indent="0">
              <a:spcBef>
                <a:spcPts val="0"/>
              </a:spcBef>
              <a:spcAft>
                <a:spcPts val="0"/>
              </a:spcAft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457200" y="2133600"/>
            <a:ext cx="7239000" cy="4371752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08566A91-B3CD-400D-A8BB-90CF9B1C3E22}" type="datetimeFigureOut">
              <a:rPr lang="ru-RU" smtClean="0"/>
              <a:pPr/>
              <a:t>05.12.2025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FFB43634-D9AF-4A1E-B5C2-99A19D0A26BC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Прямоугольник 7"/>
          <p:cNvSpPr/>
          <p:nvPr/>
        </p:nvSpPr>
        <p:spPr>
          <a:xfrm rot="21240000">
            <a:off x="597968" y="1004668"/>
            <a:ext cx="4319527" cy="4312573"/>
          </a:xfrm>
          <a:prstGeom prst="rect">
            <a:avLst/>
          </a:prstGeom>
          <a:solidFill>
            <a:srgbClr val="FAFAFA"/>
          </a:solidFill>
          <a:ln w="1270" cap="rnd" cmpd="sng" algn="ctr">
            <a:solidFill>
              <a:srgbClr val="EAEAEA"/>
            </a:solidFill>
            <a:prstDash val="solid"/>
          </a:ln>
          <a:effectLst>
            <a:outerShdw blurRad="25000" dist="12700" dir="5400000" algn="t" rotWithShape="0">
              <a:srgbClr val="000000">
                <a:alpha val="4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Прямоугольник 8"/>
          <p:cNvSpPr/>
          <p:nvPr/>
        </p:nvSpPr>
        <p:spPr>
          <a:xfrm rot="21420000">
            <a:off x="596706" y="998816"/>
            <a:ext cx="4319527" cy="4312573"/>
          </a:xfrm>
          <a:prstGeom prst="rect">
            <a:avLst/>
          </a:prstGeom>
          <a:solidFill>
            <a:srgbClr val="FAFAFA"/>
          </a:solidFill>
          <a:ln w="1270" cap="rnd" cmpd="sng" algn="ctr">
            <a:solidFill>
              <a:srgbClr val="EAEAEA"/>
            </a:solidFill>
            <a:prstDash val="solid"/>
          </a:ln>
          <a:effectLst>
            <a:outerShdw blurRad="28000" dist="12700" dir="5400000" algn="tl" rotWithShape="0">
              <a:srgbClr val="000000">
                <a:alpha val="4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89098" y="1143000"/>
            <a:ext cx="3429000" cy="2057400"/>
          </a:xfrm>
        </p:spPr>
        <p:txBody>
          <a:bodyPr vert="horz" anchor="b"/>
          <a:lstStyle>
            <a:lvl1pPr algn="l">
              <a:buNone/>
              <a:defRPr sz="3000" b="1" baseline="0">
                <a:ln w="500">
                  <a:solidFill>
                    <a:schemeClr val="tx2">
                      <a:shade val="10000"/>
                      <a:satMod val="135000"/>
                    </a:schemeClr>
                  </a:solidFill>
                </a:ln>
                <a:gradFill>
                  <a:gsLst>
                    <a:gs pos="0">
                      <a:schemeClr val="accent4">
                        <a:tint val="13000"/>
                      </a:schemeClr>
                    </a:gs>
                    <a:gs pos="10000">
                      <a:schemeClr val="accent4">
                        <a:tint val="20000"/>
                      </a:schemeClr>
                    </a:gs>
                    <a:gs pos="49000">
                      <a:schemeClr val="accent4">
                        <a:tint val="70000"/>
                      </a:schemeClr>
                    </a:gs>
                    <a:gs pos="50000">
                      <a:schemeClr val="accent4">
                        <a:tint val="97000"/>
                      </a:schemeClr>
                    </a:gs>
                    <a:gs pos="100000">
                      <a:schemeClr val="accent4">
                        <a:tint val="20000"/>
                      </a:schemeClr>
                    </a:gs>
                  </a:gsLst>
                  <a:lin ang="5400000" scaled="1"/>
                </a:gradFill>
                <a:effectLst/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5389098" y="3283634"/>
            <a:ext cx="3429000" cy="1920240"/>
          </a:xfrm>
        </p:spPr>
        <p:txBody>
          <a:bodyPr rot="0" spcFirstLastPara="0" vertOverflow="overflow" horzOverflow="overflow" vert="horz" wrap="square" lIns="82296" tIns="0" rIns="0" bIns="0" numCol="1" spcCol="0" rtlCol="0" fromWordArt="0" anchor="t" anchorCtr="0" forceAA="0" compatLnSpc="1">
            <a:norm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buFontTx/>
              <a:buNone/>
              <a:defRPr sz="1400" baseline="0">
                <a:solidFill>
                  <a:schemeClr val="tx1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marL="0" marR="0" lvl="0" indent="0" algn="l" defTabSz="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tx2"/>
              </a:buClr>
              <a:buSzPct val="73000"/>
              <a:buFontTx/>
              <a:buNone/>
              <a:tabLst/>
              <a:defRPr/>
            </a:pPr>
            <a:r>
              <a:rPr kumimoji="0"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08566A91-B3CD-400D-A8BB-90CF9B1C3E22}" type="datetimeFigureOut">
              <a:rPr lang="ru-RU" smtClean="0"/>
              <a:pPr/>
              <a:t>05.12.2025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FFB43634-D9AF-4A1E-B5C2-99A19D0A26BC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0" name="Рисунок 9"/>
          <p:cNvSpPr>
            <a:spLocks noGrp="1"/>
          </p:cNvSpPr>
          <p:nvPr>
            <p:ph type="pic" idx="1"/>
          </p:nvPr>
        </p:nvSpPr>
        <p:spPr>
          <a:xfrm>
            <a:off x="663682" y="1041002"/>
            <a:ext cx="4206240" cy="4206240"/>
          </a:xfrm>
          <a:solidFill>
            <a:schemeClr val="bg2">
              <a:shade val="50000"/>
            </a:schemeClr>
          </a:solidFill>
          <a:ln w="107950">
            <a:solidFill>
              <a:srgbClr val="FFFFFF"/>
            </a:solidFill>
            <a:miter lim="800000"/>
          </a:ln>
          <a:effectLst>
            <a:outerShdw blurRad="44450" dist="3810" dir="5400000" algn="tl" rotWithShape="0">
              <a:srgbClr val="000000">
                <a:alpha val="60000"/>
              </a:srgbClr>
            </a:outerShdw>
          </a:effectLst>
          <a:scene3d>
            <a:camera prst="orthographicFront"/>
            <a:lightRig rig="threePt" dir="t"/>
          </a:scene3d>
          <a:sp3d contourW="3810">
            <a:contourClr>
              <a:srgbClr val="969696"/>
            </a:contourClr>
          </a:sp3d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08566A91-B3CD-400D-A8BB-90CF9B1C3E22}" type="datetimeFigureOut">
              <a:rPr lang="ru-RU" smtClean="0"/>
              <a:pPr/>
              <a:t>05.12.2025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FFB43634-D9AF-4A1E-B5C2-99A19D0A26BC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553200" y="274955"/>
            <a:ext cx="1524000" cy="5851525"/>
          </a:xfrm>
        </p:spPr>
        <p:txBody>
          <a:bodyPr vert="eaVert" anchor="t"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42"/>
            <a:ext cx="601980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>
          <a:xfrm>
            <a:off x="4242816" y="6557946"/>
            <a:ext cx="2002464" cy="226902"/>
          </a:xfrm>
        </p:spPr>
        <p:txBody>
          <a:bodyPr/>
          <a:lstStyle>
            <a:extLst/>
          </a:lstStyle>
          <a:p>
            <a:fld id="{08566A91-B3CD-400D-A8BB-90CF9B1C3E22}" type="datetimeFigureOut">
              <a:rPr lang="ru-RU" smtClean="0"/>
              <a:pPr/>
              <a:t>05.12.2025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457200" y="6556248"/>
            <a:ext cx="3657600" cy="228600"/>
          </a:xfrm>
        </p:spPr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6254496" y="6553200"/>
            <a:ext cx="588336" cy="228600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fld id="{FFB43634-D9AF-4A1E-B5C2-99A19D0A26BC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рямоугольник 8"/>
          <p:cNvSpPr/>
          <p:nvPr/>
        </p:nvSpPr>
        <p:spPr>
          <a:xfrm flipH="1">
            <a:off x="8153400" y="0"/>
            <a:ext cx="990600" cy="6858000"/>
          </a:xfrm>
          <a:prstGeom prst="rect">
            <a:avLst/>
          </a:prstGeom>
          <a:blipFill>
            <a:blip r:embed="rId13" cstate="print">
              <a:alphaModFix amt="43000"/>
            </a:blip>
            <a:tile tx="0" ty="0" sx="50000" sy="50000" flip="none" algn="tl"/>
          </a:blipFill>
          <a:ln w="0" cap="flat" cmpd="sng" algn="ctr">
            <a:noFill/>
            <a:prstDash val="solid"/>
          </a:ln>
          <a:effectLst>
            <a:fillOverlay blend="mult">
              <a:gradFill rotWithShape="1">
                <a:gsLst>
                  <a:gs pos="0">
                    <a:schemeClr val="tx2">
                      <a:tint val="62000"/>
                      <a:satMod val="420000"/>
                    </a:schemeClr>
                  </a:gs>
                  <a:gs pos="100000">
                    <a:schemeClr val="tx2">
                      <a:shade val="20000"/>
                      <a:satMod val="170000"/>
                    </a:schemeClr>
                  </a:gs>
                </a:gsLst>
                <a:path path="circle">
                  <a:fillToRect l="50000" t="110000" r="50000" b="-10000"/>
                </a:path>
                <a:tileRect/>
              </a:gradFill>
            </a:fillOverlay>
            <a:innerShdw blurRad="63500" dist="44450" dir="10800000">
              <a:srgbClr val="000000">
                <a:alpha val="45000"/>
              </a:srgbClr>
            </a:inn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39000" cy="1143000"/>
          </a:xfrm>
          <a:prstGeom prst="rect">
            <a:avLst/>
          </a:prstGeom>
        </p:spPr>
        <p:txBody>
          <a:bodyPr vert="horz" lIns="45720" tIns="0" rIns="45720" bIns="0" anchor="b" anchorCtr="0">
            <a:normAutofit/>
          </a:bodyPr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1" name="Текст 30"/>
          <p:cNvSpPr>
            <a:spLocks noGrp="1"/>
          </p:cNvSpPr>
          <p:nvPr>
            <p:ph type="body" idx="1"/>
          </p:nvPr>
        </p:nvSpPr>
        <p:spPr>
          <a:xfrm>
            <a:off x="457200" y="1609416"/>
            <a:ext cx="7239000" cy="4846320"/>
          </a:xfrm>
          <a:prstGeom prst="rect">
            <a:avLst/>
          </a:prstGeom>
        </p:spPr>
        <p:txBody>
          <a:bodyPr vert="horz">
            <a:normAutofit/>
          </a:bodyPr>
          <a:lstStyle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27" name="Дата 26"/>
          <p:cNvSpPr>
            <a:spLocks noGrp="1"/>
          </p:cNvSpPr>
          <p:nvPr>
            <p:ph type="dt" sz="half" idx="2"/>
          </p:nvPr>
        </p:nvSpPr>
        <p:spPr>
          <a:xfrm>
            <a:off x="4245936" y="6557946"/>
            <a:ext cx="2002464" cy="226902"/>
          </a:xfrm>
          <a:prstGeom prst="rect">
            <a:avLst/>
          </a:prstGeom>
        </p:spPr>
        <p:txBody>
          <a:bodyPr vert="horz" tIns="0" bIns="0" anchor="b"/>
          <a:lstStyle>
            <a:lvl1pPr algn="l" eaLnBrk="1" latinLnBrk="0" hangingPunct="1">
              <a:defRPr kumimoji="0" sz="1000">
                <a:solidFill>
                  <a:schemeClr val="tx2"/>
                </a:solidFill>
              </a:defRPr>
            </a:lvl1pPr>
            <a:extLst/>
          </a:lstStyle>
          <a:p>
            <a:fld id="{08566A91-B3CD-400D-A8BB-90CF9B1C3E22}" type="datetimeFigureOut">
              <a:rPr lang="ru-RU" smtClean="0"/>
              <a:pPr/>
              <a:t>05.12.2025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3"/>
          </p:nvPr>
        </p:nvSpPr>
        <p:spPr>
          <a:xfrm>
            <a:off x="457200" y="6557946"/>
            <a:ext cx="3657600" cy="228600"/>
          </a:xfrm>
          <a:prstGeom prst="rect">
            <a:avLst/>
          </a:prstGeom>
        </p:spPr>
        <p:txBody>
          <a:bodyPr vert="horz" tIns="0" bIns="0" anchor="b"/>
          <a:lstStyle>
            <a:lvl1pPr algn="r" eaLnBrk="1" latinLnBrk="0" hangingPunct="1">
              <a:defRPr kumimoji="0" sz="1000">
                <a:solidFill>
                  <a:schemeClr val="tx2"/>
                </a:solidFill>
              </a:defRPr>
            </a:lvl1pPr>
            <a:extLst/>
          </a:lstStyle>
          <a:p>
            <a:endParaRPr lang="ru-RU"/>
          </a:p>
        </p:txBody>
      </p:sp>
      <p:sp>
        <p:nvSpPr>
          <p:cNvPr id="16" name="Номер слайда 15"/>
          <p:cNvSpPr>
            <a:spLocks noGrp="1"/>
          </p:cNvSpPr>
          <p:nvPr>
            <p:ph type="sldNum" sz="quarter" idx="4"/>
          </p:nvPr>
        </p:nvSpPr>
        <p:spPr>
          <a:xfrm>
            <a:off x="6251448" y="6556248"/>
            <a:ext cx="588336" cy="228600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100">
                <a:solidFill>
                  <a:schemeClr val="tx2"/>
                </a:solidFill>
              </a:defRPr>
            </a:lvl1pPr>
            <a:extLst/>
          </a:lstStyle>
          <a:p>
            <a:fld id="{FFB43634-D9AF-4A1E-B5C2-99A19D0A26BC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09" r:id="rId1"/>
    <p:sldLayoutId id="2147483710" r:id="rId2"/>
    <p:sldLayoutId id="2147483711" r:id="rId3"/>
    <p:sldLayoutId id="2147483712" r:id="rId4"/>
    <p:sldLayoutId id="2147483713" r:id="rId5"/>
    <p:sldLayoutId id="2147483714" r:id="rId6"/>
    <p:sldLayoutId id="2147483715" r:id="rId7"/>
    <p:sldLayoutId id="2147483716" r:id="rId8"/>
    <p:sldLayoutId id="2147483717" r:id="rId9"/>
    <p:sldLayoutId id="2147483718" r:id="rId10"/>
    <p:sldLayoutId id="2147483719" r:id="rId11"/>
  </p:sldLayoutIdLst>
  <p:txStyles>
    <p:titleStyle>
      <a:lvl1pPr algn="l" rtl="0" eaLnBrk="1" latinLnBrk="0" hangingPunct="1">
        <a:spcBef>
          <a:spcPct val="0"/>
        </a:spcBef>
        <a:buNone/>
        <a:defRPr kumimoji="0" sz="3800" b="1" kern="1200" cap="all" baseline="0">
          <a:ln w="500">
            <a:solidFill>
              <a:schemeClr val="tx2">
                <a:shade val="20000"/>
                <a:satMod val="120000"/>
              </a:schemeClr>
            </a:solidFill>
          </a:ln>
          <a:gradFill>
            <a:gsLst>
              <a:gs pos="0">
                <a:schemeClr val="accent4">
                  <a:tint val="13000"/>
                </a:schemeClr>
              </a:gs>
              <a:gs pos="10000">
                <a:schemeClr val="accent4">
                  <a:tint val="20000"/>
                </a:schemeClr>
              </a:gs>
              <a:gs pos="49000">
                <a:schemeClr val="accent4">
                  <a:tint val="70000"/>
                </a:schemeClr>
              </a:gs>
              <a:gs pos="50000">
                <a:schemeClr val="accent4">
                  <a:tint val="97000"/>
                </a:schemeClr>
              </a:gs>
              <a:gs pos="100000">
                <a:schemeClr val="accent4">
                  <a:tint val="20000"/>
                </a:schemeClr>
              </a:gs>
            </a:gsLst>
            <a:lin ang="5400000" scaled="1"/>
          </a:gradFill>
          <a:effectLst/>
          <a:latin typeface="+mj-lt"/>
          <a:ea typeface="+mj-ea"/>
          <a:cs typeface="+mj-cs"/>
        </a:defRPr>
      </a:lvl1pPr>
      <a:extLst/>
    </p:titleStyle>
    <p:bodyStyle>
      <a:lvl1pPr marL="274320" indent="-274320" algn="l" rtl="0" eaLnBrk="1" latinLnBrk="0" hangingPunct="1">
        <a:spcBef>
          <a:spcPts val="600"/>
        </a:spcBef>
        <a:buClr>
          <a:schemeClr val="tx2"/>
        </a:buClr>
        <a:buSzPct val="73000"/>
        <a:buFont typeface="Wingdings 2"/>
        <a:buChar char=""/>
        <a:defRPr kumimoji="0" sz="2600" kern="1200" baseline="0">
          <a:solidFill>
            <a:schemeClr val="tx1"/>
          </a:solidFill>
          <a:latin typeface="+mn-lt"/>
          <a:ea typeface="+mn-ea"/>
          <a:cs typeface="+mn-cs"/>
        </a:defRPr>
      </a:lvl1pPr>
      <a:lvl2pPr marL="521208" indent="-228600" algn="l" rtl="0" eaLnBrk="1" latinLnBrk="0" hangingPunct="1">
        <a:spcBef>
          <a:spcPts val="500"/>
        </a:spcBef>
        <a:buClr>
          <a:schemeClr val="accent4"/>
        </a:buClr>
        <a:buSzPct val="80000"/>
        <a:buFont typeface="Wingdings 2"/>
        <a:buChar char=""/>
        <a:defRPr kumimoji="0" sz="2300" kern="120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2pPr>
      <a:lvl3pPr marL="758952" indent="-228600" algn="l" rtl="0" eaLnBrk="1" latinLnBrk="0" hangingPunct="1">
        <a:spcBef>
          <a:spcPts val="400"/>
        </a:spcBef>
        <a:buClr>
          <a:schemeClr val="accent4"/>
        </a:buClr>
        <a:buSzPct val="60000"/>
        <a:buFont typeface="Wingdings"/>
        <a:buChar char="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05840" indent="-228600" algn="l" rtl="0" eaLnBrk="1" latinLnBrk="0" hangingPunct="1">
        <a:spcBef>
          <a:spcPct val="20000"/>
        </a:spcBef>
        <a:buClr>
          <a:schemeClr val="accent4"/>
        </a:buClr>
        <a:buSzPct val="80000"/>
        <a:buFont typeface="Wingdings 2"/>
        <a:buChar char=""/>
        <a:defRPr kumimoji="0" sz="2000" kern="120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4pPr>
      <a:lvl5pPr marL="1280160" indent="-228600" algn="l" rtl="0" eaLnBrk="1" latinLnBrk="0" hangingPunct="1">
        <a:spcBef>
          <a:spcPts val="400"/>
        </a:spcBef>
        <a:buClr>
          <a:schemeClr val="accent4"/>
        </a:buClr>
        <a:buSzPct val="70000"/>
        <a:buFont typeface="Wingdings"/>
        <a:buChar char="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472184" indent="-182880" algn="l" rtl="0" eaLnBrk="1" latinLnBrk="0" hangingPunct="1">
        <a:spcBef>
          <a:spcPts val="400"/>
        </a:spcBef>
        <a:buClr>
          <a:schemeClr val="accent4"/>
        </a:buClr>
        <a:buSzPct val="80000"/>
        <a:buFont typeface="Wingdings 2"/>
        <a:buChar char=""/>
        <a:defRPr kumimoji="0" sz="1800" kern="120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6pPr>
      <a:lvl7pPr marL="1673352" indent="-182880" algn="l" rtl="0" eaLnBrk="1" latinLnBrk="0" hangingPunct="1">
        <a:spcBef>
          <a:spcPct val="20000"/>
        </a:spcBef>
        <a:buClr>
          <a:schemeClr val="accent4"/>
        </a:buClr>
        <a:buSzPct val="80000"/>
        <a:buFont typeface="Wingdings 2"/>
        <a:buChar char="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1847088" indent="-182880" algn="l" rtl="0" eaLnBrk="1" latinLnBrk="0" hangingPunct="1">
        <a:spcBef>
          <a:spcPts val="300"/>
        </a:spcBef>
        <a:buClr>
          <a:schemeClr val="accent4"/>
        </a:buClr>
        <a:buSzPct val="100000"/>
        <a:buChar char="•"/>
        <a:defRPr kumimoji="0" sz="1600" kern="1200" baseline="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8pPr>
      <a:lvl9pPr marL="2057400" indent="-182880" algn="l" rtl="0" eaLnBrk="1" latinLnBrk="0" hangingPunct="1">
        <a:spcBef>
          <a:spcPct val="20000"/>
        </a:spcBef>
        <a:buClr>
          <a:schemeClr val="accent4"/>
        </a:buClr>
        <a:buSzPct val="100000"/>
        <a:buFont typeface="Wingdings"/>
        <a:buChar char="§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chart" Target="../charts/chart3.xml"/><Relationship Id="rId2" Type="http://schemas.openxmlformats.org/officeDocument/2006/relationships/chart" Target="../charts/chart2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chart" Target="../charts/chart4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chart" Target="../charts/chart6.xml"/><Relationship Id="rId2" Type="http://schemas.openxmlformats.org/officeDocument/2006/relationships/chart" Target="../charts/chart5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chart" Target="../charts/chart7.xml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.xml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3.xml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8.xml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8.xml"/><Relationship Id="rId4" Type="http://schemas.openxmlformats.org/officeDocument/2006/relationships/image" Target="../media/image11.png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4.xml"/><Relationship Id="rId2" Type="http://schemas.openxmlformats.org/officeDocument/2006/relationships/diagramData" Target="../diagrams/data4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4.xml"/><Relationship Id="rId5" Type="http://schemas.openxmlformats.org/officeDocument/2006/relationships/diagramColors" Target="../diagrams/colors4.xml"/><Relationship Id="rId4" Type="http://schemas.openxmlformats.org/officeDocument/2006/relationships/diagramQuickStyle" Target="../diagrams/quickStyle4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chart" Target="../charts/chart8.xml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hyperlink" Target="https://vk.com/sdc.luga" TargetMode="External"/><Relationship Id="rId2" Type="http://schemas.openxmlformats.org/officeDocument/2006/relationships/hyperlink" Target="https://luga.813.ru/" TargetMode="Externa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3.png"/><Relationship Id="rId4" Type="http://schemas.openxmlformats.org/officeDocument/2006/relationships/hyperlink" Target="mailto:sdc@sdc.luga.ru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3200400" y="533400"/>
            <a:ext cx="5271868" cy="3526536"/>
          </a:xfrm>
        </p:spPr>
        <p:txBody>
          <a:bodyPr/>
          <a:lstStyle/>
          <a:p>
            <a:r>
              <a:rPr lang="ru-RU" sz="3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Муниципальный Фонд поддержки развития экономики и предпринимательства </a:t>
            </a:r>
            <a:r>
              <a:rPr lang="ru-RU" sz="32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Лужского</a:t>
            </a:r>
            <a:r>
              <a:rPr lang="ru-RU" sz="3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района «социально-деловой центр»</a:t>
            </a:r>
            <a:endParaRPr lang="ru-RU" sz="32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3372730" y="4774304"/>
            <a:ext cx="5114778" cy="1928248"/>
          </a:xfrm>
        </p:spPr>
        <p:txBody>
          <a:bodyPr>
            <a:noAutofit/>
          </a:bodyPr>
          <a:lstStyle/>
          <a:p>
            <a:pPr algn="ctr"/>
            <a:r>
              <a:rPr lang="ru-RU" sz="4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Стратегия развития на </a:t>
            </a:r>
            <a:r>
              <a:rPr lang="ru-RU" sz="4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2025-2028 </a:t>
            </a:r>
            <a:r>
              <a:rPr lang="ru-RU" sz="4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гг.</a:t>
            </a:r>
          </a:p>
          <a:p>
            <a:pPr algn="ctr"/>
            <a:endParaRPr lang="ru-RU" sz="12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ru-RU" sz="1200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исполнительный директор </a:t>
            </a:r>
            <a:r>
              <a:rPr lang="ru-RU" sz="1200" dirty="0" err="1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Лужского</a:t>
            </a:r>
            <a:r>
              <a:rPr lang="ru-RU" sz="1200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СДЦ </a:t>
            </a:r>
            <a:r>
              <a:rPr lang="ru-RU" sz="1200" dirty="0" err="1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Зажмицкая</a:t>
            </a:r>
            <a:r>
              <a:rPr lang="ru-RU" sz="1200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Юлия</a:t>
            </a:r>
            <a:endParaRPr lang="ru-RU" sz="1200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algn="ctr"/>
            <a:r>
              <a:rPr lang="ru-RU" sz="2800" dirty="0" smtClean="0">
                <a:ln w="500">
                  <a:solidFill>
                    <a:srgbClr val="4B731F"/>
                  </a:solidFill>
                </a:ln>
                <a:solidFill>
                  <a:srgbClr val="4B731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Карта </a:t>
            </a:r>
            <a:r>
              <a:rPr lang="ru-RU" sz="2800" dirty="0" err="1" smtClean="0">
                <a:ln w="500">
                  <a:solidFill>
                    <a:srgbClr val="4B731F"/>
                  </a:solidFill>
                </a:ln>
                <a:solidFill>
                  <a:srgbClr val="4B731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лужского</a:t>
            </a:r>
            <a:r>
              <a:rPr lang="ru-RU" sz="2800" smtClean="0">
                <a:ln w="500">
                  <a:solidFill>
                    <a:srgbClr val="4B731F"/>
                  </a:solidFill>
                </a:ln>
                <a:solidFill>
                  <a:srgbClr val="4B731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муниципального </a:t>
            </a:r>
            <a:r>
              <a:rPr lang="ru-RU" sz="2800" dirty="0" smtClean="0">
                <a:ln w="500">
                  <a:solidFill>
                    <a:srgbClr val="4B731F"/>
                  </a:solidFill>
                </a:ln>
                <a:solidFill>
                  <a:srgbClr val="4B731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района ленинградской области</a:t>
            </a:r>
            <a:endParaRPr lang="ru-RU" sz="2800" dirty="0">
              <a:ln w="500">
                <a:solidFill>
                  <a:srgbClr val="4B731F"/>
                </a:solidFill>
              </a:ln>
              <a:solidFill>
                <a:srgbClr val="4B731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 bwMode="auto">
          <a:xfrm>
            <a:off x="497415" y="1609725"/>
            <a:ext cx="7158570" cy="4846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57175" y="320040"/>
            <a:ext cx="7439025" cy="1143000"/>
          </a:xfrm>
        </p:spPr>
        <p:txBody>
          <a:bodyPr>
            <a:normAutofit fontScale="90000"/>
          </a:bodyPr>
          <a:lstStyle/>
          <a:p>
            <a:pPr algn="ctr"/>
            <a:r>
              <a:rPr lang="ru-RU" dirty="0" smtClean="0">
                <a:ln w="500">
                  <a:solidFill>
                    <a:srgbClr val="4B731F"/>
                  </a:solidFill>
                </a:ln>
                <a:solidFill>
                  <a:srgbClr val="4B731F"/>
                </a:solidFill>
                <a:latin typeface="Times New Roman" pitchFamily="18" charset="0"/>
                <a:cs typeface="Times New Roman" pitchFamily="18" charset="0"/>
              </a:rPr>
              <a:t>Социально-экономические особенности района</a:t>
            </a:r>
            <a:endParaRPr lang="ru-RU" dirty="0">
              <a:ln w="500">
                <a:solidFill>
                  <a:srgbClr val="4B731F"/>
                </a:solidFill>
              </a:ln>
              <a:solidFill>
                <a:srgbClr val="4B731F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Содержимое 7"/>
          <p:cNvSpPr>
            <a:spLocks noGrp="1"/>
          </p:cNvSpPr>
          <p:nvPr>
            <p:ph idx="1"/>
          </p:nvPr>
        </p:nvSpPr>
        <p:spPr>
          <a:xfrm>
            <a:off x="146304" y="1609416"/>
            <a:ext cx="7549896" cy="4745664"/>
          </a:xfrm>
        </p:spPr>
        <p:txBody>
          <a:bodyPr>
            <a:noAutofit/>
          </a:bodyPr>
          <a:lstStyle/>
          <a:p>
            <a:pPr marL="0" lvl="1" indent="0" algn="just">
              <a:spcBef>
                <a:spcPts val="0"/>
              </a:spcBef>
              <a:buNone/>
            </a:pPr>
            <a:r>
              <a:rPr lang="ru-RU" sz="1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       </a:t>
            </a:r>
            <a:r>
              <a:rPr lang="ru-RU" sz="16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Лужский</a:t>
            </a:r>
            <a:r>
              <a:rPr lang="ru-RU" sz="16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район расположен в южной части Ленинградской области. Граничит с Гатчинским, </a:t>
            </a:r>
            <a:r>
              <a:rPr lang="ru-RU" sz="16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Тосненским</a:t>
            </a:r>
            <a:r>
              <a:rPr lang="ru-RU" sz="16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16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Сланцевским</a:t>
            </a:r>
            <a:r>
              <a:rPr lang="ru-RU" sz="16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16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Волосовским</a:t>
            </a:r>
            <a:r>
              <a:rPr lang="ru-RU" sz="16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муниципальными районами Ленинградской области, Новгородской областью и Псковской областью. </a:t>
            </a:r>
          </a:p>
          <a:p>
            <a:pPr marL="0" lvl="1" indent="0" algn="just">
              <a:spcBef>
                <a:spcPts val="0"/>
              </a:spcBef>
              <a:buNone/>
            </a:pPr>
            <a:r>
              <a:rPr lang="ru-RU" sz="16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        Общая площадь земель составляет 600 644 га, площадь земель сельских населённых пунктов составила 15 078 га, из них 9 913 га составили сельскохозяйственные угодья.</a:t>
            </a:r>
          </a:p>
          <a:p>
            <a:pPr marL="0" lvl="1" indent="0" algn="just">
              <a:spcBef>
                <a:spcPts val="0"/>
              </a:spcBef>
              <a:buNone/>
            </a:pPr>
            <a:r>
              <a:rPr lang="ru-RU" sz="16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Состояние энергетического комплекса большинства муниципальных образований </a:t>
            </a:r>
            <a:r>
              <a:rPr lang="ru-RU" sz="16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Лужского</a:t>
            </a:r>
            <a:r>
              <a:rPr lang="ru-RU" sz="16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района характеризуется фактическим износом основных средств и отсутствием свободных мощностей. </a:t>
            </a:r>
          </a:p>
          <a:p>
            <a:pPr marL="0" lvl="1" indent="0" algn="just">
              <a:spcBef>
                <a:spcPts val="0"/>
              </a:spcBef>
              <a:buNone/>
            </a:pPr>
            <a:r>
              <a:rPr lang="ru-RU" sz="16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       «Организованных» отдыхающих в </a:t>
            </a:r>
            <a:r>
              <a:rPr lang="ru-RU" sz="16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Лужском</a:t>
            </a:r>
            <a:r>
              <a:rPr lang="ru-RU" sz="16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pPr marL="0" lvl="1" indent="0" algn="just">
              <a:spcBef>
                <a:spcPts val="0"/>
              </a:spcBef>
              <a:buNone/>
            </a:pPr>
            <a:r>
              <a:rPr lang="ru-RU" sz="16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муниципальном </a:t>
            </a:r>
            <a:r>
              <a:rPr lang="ru-RU" sz="16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районе,около</a:t>
            </a:r>
            <a:r>
              <a:rPr lang="ru-RU" sz="16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7,5 тыс. человек.</a:t>
            </a:r>
          </a:p>
          <a:p>
            <a:pPr marL="0" lvl="1" indent="0" algn="just">
              <a:spcBef>
                <a:spcPts val="0"/>
              </a:spcBef>
              <a:buNone/>
            </a:pPr>
            <a:r>
              <a:rPr lang="ru-RU" sz="16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В то время как оценочная общая численность населения, </a:t>
            </a:r>
          </a:p>
          <a:p>
            <a:pPr marL="0" lvl="1" indent="0" algn="just">
              <a:spcBef>
                <a:spcPts val="0"/>
              </a:spcBef>
              <a:buNone/>
            </a:pPr>
            <a:r>
              <a:rPr lang="ru-RU" sz="16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пользующегося рекреационными, </a:t>
            </a:r>
          </a:p>
          <a:p>
            <a:pPr marL="0" lvl="1" indent="0" algn="just">
              <a:spcBef>
                <a:spcPts val="0"/>
              </a:spcBef>
              <a:buNone/>
            </a:pPr>
            <a:r>
              <a:rPr lang="ru-RU" sz="16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бальнеологическими ресурсами муниципального района в </a:t>
            </a:r>
          </a:p>
          <a:p>
            <a:pPr marL="0" lvl="1" indent="0" algn="just">
              <a:spcBef>
                <a:spcPts val="0"/>
              </a:spcBef>
              <a:buNone/>
            </a:pPr>
            <a:r>
              <a:rPr lang="ru-RU" sz="16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летний период, с учетом туристов, охотников, рыболовов, </a:t>
            </a:r>
          </a:p>
          <a:p>
            <a:pPr marL="0" lvl="1" indent="0" algn="just">
              <a:spcBef>
                <a:spcPts val="0"/>
              </a:spcBef>
              <a:buNone/>
            </a:pPr>
            <a:r>
              <a:rPr lang="ru-RU" sz="16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неорганизованных отдыхающих, составляет </a:t>
            </a:r>
          </a:p>
          <a:p>
            <a:pPr marL="0" lvl="1" indent="0" algn="just">
              <a:spcBef>
                <a:spcPts val="0"/>
              </a:spcBef>
              <a:buNone/>
            </a:pPr>
            <a:r>
              <a:rPr lang="ru-RU" sz="16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120 — 130 тыс. чел. </a:t>
            </a:r>
          </a:p>
          <a:p>
            <a:pPr marL="0" indent="0" algn="just">
              <a:spcBef>
                <a:spcPts val="0"/>
              </a:spcBef>
              <a:buNone/>
            </a:pPr>
            <a:endParaRPr lang="ru-RU" sz="1300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buNone/>
            </a:pPr>
            <a:endParaRPr lang="ru-RU" sz="1200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buNone/>
            </a:pPr>
            <a:endParaRPr lang="ru-RU" sz="1200" dirty="0" smtClean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322627" y="3700033"/>
            <a:ext cx="2264390" cy="2470869"/>
          </a:xfrm>
          <a:prstGeom prst="rect">
            <a:avLst/>
          </a:prstGeom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85775" y="0"/>
            <a:ext cx="7239000" cy="1143000"/>
          </a:xfrm>
        </p:spPr>
        <p:txBody>
          <a:bodyPr>
            <a:normAutofit fontScale="90000"/>
          </a:bodyPr>
          <a:lstStyle/>
          <a:p>
            <a:pPr algn="ctr"/>
            <a:r>
              <a:rPr lang="ru-RU" dirty="0" smtClean="0">
                <a:solidFill>
                  <a:srgbClr val="4B731F"/>
                </a:solidFill>
              </a:rPr>
              <a:t>Социально-экономические особенности района</a:t>
            </a:r>
            <a:endParaRPr lang="ru-RU" dirty="0">
              <a:solidFill>
                <a:srgbClr val="4B731F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09574" y="1590675"/>
            <a:ext cx="7496175" cy="4901327"/>
          </a:xfrm>
        </p:spPr>
        <p:txBody>
          <a:bodyPr/>
          <a:lstStyle/>
          <a:p>
            <a:pPr lvl="1">
              <a:spcBef>
                <a:spcPts val="0"/>
              </a:spcBef>
              <a:buNone/>
            </a:pPr>
            <a:r>
              <a:rPr lang="ru-RU" sz="12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endParaRPr lang="ru-RU" dirty="0"/>
          </a:p>
        </p:txBody>
      </p:sp>
      <p:sp>
        <p:nvSpPr>
          <p:cNvPr id="7" name="Прямоугольник 6"/>
          <p:cNvSpPr/>
          <p:nvPr/>
        </p:nvSpPr>
        <p:spPr>
          <a:xfrm>
            <a:off x="148250" y="1489567"/>
            <a:ext cx="7610475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Bef>
                <a:spcPts val="0"/>
              </a:spcBef>
              <a:buNone/>
            </a:pPr>
            <a:r>
              <a:rPr lang="ru-RU" sz="2000" b="1" dirty="0" smtClean="0">
                <a:solidFill>
                  <a:srgbClr val="4B731F"/>
                </a:solidFill>
                <a:latin typeface="Times New Roman" pitchFamily="18" charset="0"/>
                <a:cs typeface="Times New Roman" pitchFamily="18" charset="0"/>
              </a:rPr>
              <a:t>Структура населения </a:t>
            </a:r>
            <a:r>
              <a:rPr lang="ru-RU" sz="2000" b="1" dirty="0" err="1" smtClean="0">
                <a:solidFill>
                  <a:srgbClr val="4B731F"/>
                </a:solidFill>
                <a:latin typeface="Times New Roman" pitchFamily="18" charset="0"/>
                <a:cs typeface="Times New Roman" pitchFamily="18" charset="0"/>
              </a:rPr>
              <a:t>Лужского</a:t>
            </a:r>
            <a:r>
              <a:rPr lang="ru-RU" sz="2000" b="1" dirty="0" smtClean="0">
                <a:solidFill>
                  <a:srgbClr val="4B731F"/>
                </a:solidFill>
                <a:latin typeface="Times New Roman" pitchFamily="18" charset="0"/>
                <a:cs typeface="Times New Roman" pitchFamily="18" charset="0"/>
              </a:rPr>
              <a:t> муниципального района </a:t>
            </a:r>
          </a:p>
        </p:txBody>
      </p:sp>
      <p:graphicFrame>
        <p:nvGraphicFramePr>
          <p:cNvPr id="9" name="Диаграмма 8"/>
          <p:cNvGraphicFramePr/>
          <p:nvPr/>
        </p:nvGraphicFramePr>
        <p:xfrm>
          <a:off x="257225" y="3743325"/>
          <a:ext cx="3419425" cy="292417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10" name="Прямоугольник 9"/>
          <p:cNvSpPr/>
          <p:nvPr/>
        </p:nvSpPr>
        <p:spPr>
          <a:xfrm>
            <a:off x="3371850" y="2140277"/>
            <a:ext cx="395012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b="1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Численность населения </a:t>
            </a:r>
            <a:r>
              <a:rPr lang="ru-RU" b="1" dirty="0" smtClean="0">
                <a:solidFill>
                  <a:srgbClr val="4B731F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70 787</a:t>
            </a:r>
            <a:endParaRPr lang="ru-RU" dirty="0">
              <a:solidFill>
                <a:srgbClr val="4B731F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11" name="Прямоугольник 10"/>
          <p:cNvSpPr/>
          <p:nvPr/>
        </p:nvSpPr>
        <p:spPr>
          <a:xfrm>
            <a:off x="3512055" y="2784521"/>
            <a:ext cx="366971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Городское население </a:t>
            </a:r>
            <a:r>
              <a:rPr lang="ru-RU" b="1" dirty="0" smtClean="0">
                <a:solidFill>
                  <a:srgbClr val="4B731F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38 048</a:t>
            </a:r>
            <a:endParaRPr lang="ru-RU" dirty="0">
              <a:solidFill>
                <a:srgbClr val="4B731F"/>
              </a:solidFill>
            </a:endParaRPr>
          </a:p>
        </p:txBody>
      </p:sp>
      <p:sp>
        <p:nvSpPr>
          <p:cNvPr id="12" name="Прямоугольник 11"/>
          <p:cNvSpPr/>
          <p:nvPr/>
        </p:nvSpPr>
        <p:spPr>
          <a:xfrm>
            <a:off x="3588255" y="3371109"/>
            <a:ext cx="351731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b="1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Сельское население </a:t>
            </a:r>
            <a:r>
              <a:rPr lang="ru-RU" b="1" dirty="0" smtClean="0">
                <a:solidFill>
                  <a:srgbClr val="4B731F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32 739</a:t>
            </a:r>
            <a:endParaRPr lang="ru-RU" dirty="0">
              <a:solidFill>
                <a:srgbClr val="4B731F"/>
              </a:solidFill>
            </a:endParaRPr>
          </a:p>
        </p:txBody>
      </p:sp>
      <p:sp>
        <p:nvSpPr>
          <p:cNvPr id="15" name="Прямоугольник 15"/>
          <p:cNvSpPr/>
          <p:nvPr/>
        </p:nvSpPr>
        <p:spPr>
          <a:xfrm>
            <a:off x="3226194" y="3932653"/>
            <a:ext cx="468630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Занятые в экономике района </a:t>
            </a:r>
            <a:r>
              <a:rPr lang="ru-RU" b="1" dirty="0" smtClean="0">
                <a:solidFill>
                  <a:srgbClr val="4B731F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38 375</a:t>
            </a:r>
            <a:endParaRPr lang="ru-RU" b="1" dirty="0">
              <a:solidFill>
                <a:srgbClr val="4B731F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16" name="Прямоугольник 15"/>
          <p:cNvSpPr/>
          <p:nvPr/>
        </p:nvSpPr>
        <p:spPr>
          <a:xfrm>
            <a:off x="3510575" y="4586844"/>
            <a:ext cx="424815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Занятые в малом бизнесе </a:t>
            </a:r>
            <a:r>
              <a:rPr lang="ru-RU" b="1" dirty="0" smtClean="0">
                <a:solidFill>
                  <a:srgbClr val="4B731F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10 270</a:t>
            </a:r>
            <a:endParaRPr lang="ru-RU" b="1" dirty="0">
              <a:solidFill>
                <a:srgbClr val="4B731F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17" name="Прямоугольник 15"/>
          <p:cNvSpPr/>
          <p:nvPr/>
        </p:nvSpPr>
        <p:spPr>
          <a:xfrm>
            <a:off x="2952750" y="5845671"/>
            <a:ext cx="5076825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Среднемесячная заработная плата на крупных, средних предприятиях </a:t>
            </a:r>
            <a:r>
              <a:rPr lang="en-US" b="1" dirty="0" smtClean="0">
                <a:solidFill>
                  <a:srgbClr val="4B731F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41 010</a:t>
            </a:r>
            <a:endParaRPr lang="ru-RU" b="1" dirty="0">
              <a:solidFill>
                <a:srgbClr val="4B731F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ru-RU" dirty="0" smtClean="0">
                <a:ln w="500">
                  <a:solidFill>
                    <a:srgbClr val="4B731F"/>
                  </a:solidFill>
                </a:ln>
                <a:solidFill>
                  <a:srgbClr val="4B731F"/>
                </a:solidFill>
                <a:latin typeface="Times New Roman" pitchFamily="18" charset="0"/>
                <a:cs typeface="Times New Roman" pitchFamily="18" charset="0"/>
              </a:rPr>
              <a:t>Малый и средний бизнес в </a:t>
            </a:r>
            <a:r>
              <a:rPr lang="ru-RU" dirty="0" err="1" smtClean="0">
                <a:ln w="500">
                  <a:solidFill>
                    <a:srgbClr val="4B731F"/>
                  </a:solidFill>
                </a:ln>
                <a:solidFill>
                  <a:srgbClr val="4B731F"/>
                </a:solidFill>
                <a:latin typeface="Times New Roman" pitchFamily="18" charset="0"/>
                <a:cs typeface="Times New Roman" pitchFamily="18" charset="0"/>
              </a:rPr>
              <a:t>лужском</a:t>
            </a:r>
            <a:r>
              <a:rPr lang="ru-RU" dirty="0" smtClean="0">
                <a:ln w="500">
                  <a:solidFill>
                    <a:srgbClr val="4B731F"/>
                  </a:solidFill>
                </a:ln>
                <a:solidFill>
                  <a:srgbClr val="4B731F"/>
                </a:solidFill>
                <a:latin typeface="Times New Roman" pitchFamily="18" charset="0"/>
                <a:cs typeface="Times New Roman" pitchFamily="18" charset="0"/>
              </a:rPr>
              <a:t> районе</a:t>
            </a:r>
            <a:endParaRPr lang="ru-RU" dirty="0">
              <a:ln w="500">
                <a:solidFill>
                  <a:srgbClr val="4B731F"/>
                </a:solidFill>
              </a:ln>
              <a:solidFill>
                <a:srgbClr val="4B731F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219075" y="1419225"/>
            <a:ext cx="7753350" cy="5036511"/>
          </a:xfrm>
        </p:spPr>
        <p:txBody>
          <a:bodyPr>
            <a:noAutofit/>
          </a:bodyPr>
          <a:lstStyle/>
          <a:p>
            <a:pPr>
              <a:buNone/>
            </a:pPr>
            <a:r>
              <a:rPr lang="ru-RU" sz="1400" b="1" dirty="0" smtClean="0">
                <a:ea typeface="ＭＳ Ｐゴシック" charset="0"/>
                <a:cs typeface="Arial Bold" charset="0"/>
                <a:sym typeface="Arial Bold" charset="0"/>
              </a:rPr>
              <a:t>Ведущие отраслями </a:t>
            </a:r>
            <a:r>
              <a:rPr lang="ru-RU" sz="1400" b="1" dirty="0" err="1" smtClean="0">
                <a:ea typeface="ＭＳ Ｐゴシック" charset="0"/>
                <a:cs typeface="Arial Bold" charset="0"/>
                <a:sym typeface="Arial Bold" charset="0"/>
              </a:rPr>
              <a:t>Лужского</a:t>
            </a:r>
            <a:r>
              <a:rPr lang="ru-RU" sz="1400" b="1" dirty="0" smtClean="0">
                <a:ea typeface="ＭＳ Ｐゴシック" charset="0"/>
                <a:cs typeface="Arial Bold" charset="0"/>
                <a:sym typeface="Arial Bold" charset="0"/>
              </a:rPr>
              <a:t> района являются:</a:t>
            </a:r>
            <a:endParaRPr lang="ru-RU" sz="1400" dirty="0" smtClean="0">
              <a:ea typeface="ＭＳ Ｐゴシック" charset="0"/>
              <a:cs typeface="Arial Bold" charset="0"/>
              <a:sym typeface="Arial Bold" charset="0"/>
            </a:endParaRPr>
          </a:p>
          <a:p>
            <a:r>
              <a:rPr lang="en-US" sz="1400" dirty="0" smtClean="0">
                <a:ea typeface="ＭＳ Ｐゴシック" charset="0"/>
                <a:cs typeface="Arial" charset="0"/>
                <a:sym typeface="Arial" charset="0"/>
              </a:rPr>
              <a:t>• </a:t>
            </a:r>
            <a:r>
              <a:rPr lang="ru-RU" sz="1400" dirty="0" smtClean="0">
                <a:ea typeface="ＭＳ Ｐゴシック" charset="0"/>
                <a:cs typeface="Arial" charset="0"/>
                <a:sym typeface="Arial" charset="0"/>
              </a:rPr>
              <a:t>оказание услуг</a:t>
            </a:r>
            <a:r>
              <a:rPr lang="en-US" sz="1400" dirty="0" smtClean="0">
                <a:ea typeface="ＭＳ Ｐゴシック" charset="0"/>
                <a:cs typeface="Arial" charset="0"/>
                <a:sym typeface="Arial" charset="0"/>
              </a:rPr>
              <a:t>,</a:t>
            </a:r>
            <a:endParaRPr lang="ru-RU" sz="1400" dirty="0" smtClean="0">
              <a:ea typeface="ＭＳ Ｐゴシック" charset="0"/>
              <a:cs typeface="Arial" charset="0"/>
              <a:sym typeface="Arial" charset="0"/>
            </a:endParaRPr>
          </a:p>
          <a:p>
            <a:r>
              <a:rPr lang="en-US" sz="1400" dirty="0" smtClean="0">
                <a:ea typeface="ＭＳ Ｐゴシック" charset="0"/>
                <a:cs typeface="Arial" charset="0"/>
                <a:sym typeface="Arial" charset="0"/>
              </a:rPr>
              <a:t>• </a:t>
            </a:r>
            <a:r>
              <a:rPr lang="ru-RU" sz="1400" dirty="0" smtClean="0">
                <a:ea typeface="ＭＳ Ｐゴシック" charset="0"/>
                <a:cs typeface="Arial" charset="0"/>
                <a:sym typeface="Arial" charset="0"/>
              </a:rPr>
              <a:t>сельское хозяйство</a:t>
            </a:r>
            <a:r>
              <a:rPr lang="en-US" sz="1400" dirty="0" smtClean="0">
                <a:ea typeface="ＭＳ Ｐゴシック" charset="0"/>
                <a:cs typeface="Arial" charset="0"/>
                <a:sym typeface="Arial" charset="0"/>
              </a:rPr>
              <a:t>, </a:t>
            </a:r>
            <a:endParaRPr lang="ru-RU" sz="1400" dirty="0" smtClean="0">
              <a:ea typeface="ＭＳ Ｐゴシック" charset="0"/>
              <a:cs typeface="Arial" charset="0"/>
              <a:sym typeface="Arial" charset="0"/>
            </a:endParaRPr>
          </a:p>
          <a:p>
            <a:r>
              <a:rPr lang="en-US" sz="1400" dirty="0" smtClean="0">
                <a:ea typeface="ＭＳ Ｐゴシック" charset="0"/>
                <a:cs typeface="Arial" charset="0"/>
                <a:sym typeface="Arial" charset="0"/>
              </a:rPr>
              <a:t>• </a:t>
            </a:r>
            <a:r>
              <a:rPr lang="ru-RU" sz="1400" dirty="0" smtClean="0">
                <a:ea typeface="ＭＳ Ｐゴシック" charset="0"/>
                <a:cs typeface="Arial" charset="0"/>
                <a:sym typeface="Arial" charset="0"/>
              </a:rPr>
              <a:t>оптовая и розничная торговля</a:t>
            </a:r>
          </a:p>
          <a:p>
            <a:endParaRPr lang="ru-RU" sz="1400" dirty="0" smtClean="0"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5" name="Диаграмма 4"/>
          <p:cNvGraphicFramePr/>
          <p:nvPr>
            <p:extLst>
              <p:ext uri="{D42A27DB-BD31-4B8C-83A1-F6EECF244321}">
                <p14:modId xmlns:p14="http://schemas.microsoft.com/office/powerpoint/2010/main" val="3048703531"/>
              </p:ext>
            </p:extLst>
          </p:nvPr>
        </p:nvGraphicFramePr>
        <p:xfrm>
          <a:off x="3286124" y="1847850"/>
          <a:ext cx="4853855" cy="488632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graphicFrame>
        <p:nvGraphicFramePr>
          <p:cNvPr id="6" name="Диаграмма 5"/>
          <p:cNvGraphicFramePr/>
          <p:nvPr>
            <p:extLst>
              <p:ext uri="{D42A27DB-BD31-4B8C-83A1-F6EECF244321}">
                <p14:modId xmlns:p14="http://schemas.microsoft.com/office/powerpoint/2010/main" val="3678697654"/>
              </p:ext>
            </p:extLst>
          </p:nvPr>
        </p:nvGraphicFramePr>
        <p:xfrm>
          <a:off x="0" y="2981324"/>
          <a:ext cx="4210050" cy="3770511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84835" y="243840"/>
            <a:ext cx="7239000" cy="1380491"/>
          </a:xfrm>
        </p:spPr>
        <p:txBody>
          <a:bodyPr>
            <a:normAutofit/>
          </a:bodyPr>
          <a:lstStyle/>
          <a:p>
            <a:pPr algn="ctr"/>
            <a:r>
              <a:rPr lang="ru-RU" dirty="0" smtClean="0">
                <a:solidFill>
                  <a:srgbClr val="4B731F"/>
                </a:solidFill>
                <a:latin typeface="Times New Roman" pitchFamily="18" charset="0"/>
                <a:cs typeface="Times New Roman" pitchFamily="18" charset="0"/>
              </a:rPr>
              <a:t>конкурентные преимущества ФОНДА </a:t>
            </a:r>
            <a:endParaRPr lang="ru-RU" dirty="0">
              <a:solidFill>
                <a:srgbClr val="4B731F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5" name="Содержимое 4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320000475"/>
              </p:ext>
            </p:extLst>
          </p:nvPr>
        </p:nvGraphicFramePr>
        <p:xfrm>
          <a:off x="323850" y="907089"/>
          <a:ext cx="7477125" cy="608426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3" name="Заголовок 3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ru-RU" dirty="0" smtClean="0">
                <a:solidFill>
                  <a:srgbClr val="4B731F"/>
                </a:solidFill>
                <a:latin typeface="Times New Roman" pitchFamily="18" charset="0"/>
                <a:cs typeface="Times New Roman" pitchFamily="18" charset="0"/>
              </a:rPr>
              <a:t>Результаты и бюджет </a:t>
            </a:r>
            <a:br>
              <a:rPr lang="ru-RU" dirty="0" smtClean="0">
                <a:solidFill>
                  <a:srgbClr val="4B731F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dirty="0" smtClean="0">
                <a:solidFill>
                  <a:srgbClr val="4B731F"/>
                </a:solidFill>
                <a:latin typeface="Times New Roman" pitchFamily="18" charset="0"/>
                <a:cs typeface="Times New Roman" pitchFamily="18" charset="0"/>
              </a:rPr>
              <a:t>2025-2028, </a:t>
            </a:r>
            <a:r>
              <a:rPr lang="ru-RU" dirty="0" smtClean="0">
                <a:solidFill>
                  <a:srgbClr val="4B731F"/>
                </a:solidFill>
                <a:latin typeface="Times New Roman" pitchFamily="18" charset="0"/>
                <a:cs typeface="Times New Roman" pitchFamily="18" charset="0"/>
              </a:rPr>
              <a:t>тыс. руб.</a:t>
            </a:r>
          </a:p>
        </p:txBody>
      </p:sp>
      <p:graphicFrame>
        <p:nvGraphicFramePr>
          <p:cNvPr id="5" name="Object 2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840024985"/>
              </p:ext>
            </p:extLst>
          </p:nvPr>
        </p:nvGraphicFramePr>
        <p:xfrm>
          <a:off x="955040" y="1750563"/>
          <a:ext cx="6705600" cy="460896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09575" y="228600"/>
            <a:ext cx="7239000" cy="685801"/>
          </a:xfrm>
        </p:spPr>
        <p:txBody>
          <a:bodyPr>
            <a:normAutofit/>
          </a:bodyPr>
          <a:lstStyle/>
          <a:p>
            <a:pPr algn="ctr"/>
            <a:r>
              <a:rPr lang="ru-RU" dirty="0" smtClean="0">
                <a:solidFill>
                  <a:srgbClr val="4B731F"/>
                </a:solidFill>
                <a:latin typeface="Times New Roman" pitchFamily="18" charset="0"/>
                <a:cs typeface="Times New Roman" pitchFamily="18" charset="0"/>
              </a:rPr>
              <a:t>Анализ</a:t>
            </a:r>
            <a:r>
              <a:rPr lang="ru-RU" dirty="0" smtClean="0">
                <a:solidFill>
                  <a:srgbClr val="4B731F"/>
                </a:solidFill>
              </a:rPr>
              <a:t> клиентской базы</a:t>
            </a:r>
            <a:endParaRPr lang="ru-RU" dirty="0">
              <a:solidFill>
                <a:srgbClr val="4B731F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85775" y="1323666"/>
            <a:ext cx="7239000" cy="1581459"/>
          </a:xfrm>
        </p:spPr>
        <p:txBody>
          <a:bodyPr>
            <a:normAutofit lnSpcReduction="10000"/>
          </a:bodyPr>
          <a:lstStyle/>
          <a:p>
            <a:pPr>
              <a:spcBef>
                <a:spcPts val="0"/>
              </a:spcBef>
            </a:pPr>
            <a:r>
              <a:rPr lang="ru-RU" sz="1400" dirty="0" smtClean="0"/>
              <a:t> </a:t>
            </a: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Постоянными клиентами Фонда являются </a:t>
            </a: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612 </a:t>
            </a: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субъектов малого предпринимательства, охват базы составляет </a:t>
            </a:r>
            <a:r>
              <a:rPr lang="en-US" sz="1400" dirty="0" smtClean="0">
                <a:latin typeface="Times New Roman" pitchFamily="18" charset="0"/>
                <a:cs typeface="Times New Roman" pitchFamily="18" charset="0"/>
              </a:rPr>
              <a:t>2</a:t>
            </a: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6</a:t>
            </a:r>
            <a:r>
              <a:rPr lang="en-US" sz="1400" dirty="0" smtClean="0">
                <a:latin typeface="Times New Roman" pitchFamily="18" charset="0"/>
                <a:cs typeface="Times New Roman" pitchFamily="18" charset="0"/>
              </a:rPr>
              <a:t>,</a:t>
            </a: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0 </a:t>
            </a: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% от общего количества работающих субъектов малого предпринимательства </a:t>
            </a:r>
            <a:r>
              <a:rPr lang="ru-RU" sz="1400" dirty="0" err="1" smtClean="0">
                <a:latin typeface="Times New Roman" pitchFamily="18" charset="0"/>
                <a:cs typeface="Times New Roman" pitchFamily="18" charset="0"/>
              </a:rPr>
              <a:t>Лужского</a:t>
            </a: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 района</a:t>
            </a:r>
          </a:p>
          <a:p>
            <a:pPr>
              <a:spcBef>
                <a:spcPts val="0"/>
              </a:spcBef>
            </a:pP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 Наибольшая часть клиентов Фонда пользуется услугами по подготовке налоговой и бухгалтерской</a:t>
            </a:r>
            <a:r>
              <a:rPr lang="en-US" sz="1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отчетности  (93,5 %)</a:t>
            </a:r>
          </a:p>
          <a:p>
            <a:pPr>
              <a:spcBef>
                <a:spcPts val="0"/>
              </a:spcBef>
            </a:pP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Отчетность работодателя формируется специалистами Фонда для </a:t>
            </a: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160 </a:t>
            </a: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клиентов </a:t>
            </a: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(26,1%)</a:t>
            </a:r>
            <a:endParaRPr lang="ru-RU" sz="14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spcBef>
                <a:spcPts val="0"/>
              </a:spcBef>
            </a:pP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В среднем пакет услуг на 1 клиента составляет 3 платные услуги</a:t>
            </a:r>
          </a:p>
          <a:p>
            <a:endParaRPr lang="ru-RU" dirty="0"/>
          </a:p>
        </p:txBody>
      </p:sp>
      <p:sp>
        <p:nvSpPr>
          <p:cNvPr id="5" name="Содержимое 2"/>
          <p:cNvSpPr txBox="1">
            <a:spLocks/>
          </p:cNvSpPr>
          <p:nvPr/>
        </p:nvSpPr>
        <p:spPr>
          <a:xfrm>
            <a:off x="400050" y="5991225"/>
            <a:ext cx="7239000" cy="68580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marR="0" lvl="0" indent="3619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tx2"/>
              </a:buClr>
              <a:buSzPct val="73000"/>
              <a:tabLst/>
              <a:defRPr/>
            </a:pP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Исторически сложилось так, что постоянными клиентами Фонда являются в основной массе индивидуальные предприниматели сферы услуг и розничной торговли. </a:t>
            </a:r>
          </a:p>
        </p:txBody>
      </p:sp>
      <p:graphicFrame>
        <p:nvGraphicFramePr>
          <p:cNvPr id="6" name="Диаграмма 5"/>
          <p:cNvGraphicFramePr/>
          <p:nvPr>
            <p:extLst>
              <p:ext uri="{D42A27DB-BD31-4B8C-83A1-F6EECF244321}">
                <p14:modId xmlns:p14="http://schemas.microsoft.com/office/powerpoint/2010/main" val="4287792011"/>
              </p:ext>
            </p:extLst>
          </p:nvPr>
        </p:nvGraphicFramePr>
        <p:xfrm>
          <a:off x="366141" y="2809875"/>
          <a:ext cx="4005833" cy="305590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7" name="TextBox 1"/>
          <p:cNvSpPr txBox="1"/>
          <p:nvPr/>
        </p:nvSpPr>
        <p:spPr>
          <a:xfrm>
            <a:off x="893396" y="5181324"/>
            <a:ext cx="551185" cy="270030"/>
          </a:xfrm>
          <a:prstGeom prst="rect">
            <a:avLst/>
          </a:prstGeom>
        </p:spPr>
        <p:txBody>
          <a:bodyPr wrap="none" rtlCol="0"/>
          <a:lstStyle>
            <a:lvl1pPr marL="0" indent="0">
              <a:defRPr sz="1100"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latin typeface="+mn-lt"/>
                <a:ea typeface="+mn-ea"/>
                <a:cs typeface="+mn-cs"/>
              </a:defRPr>
            </a:lvl9pPr>
          </a:lstStyle>
          <a:p>
            <a:r>
              <a:rPr lang="ru-RU" sz="11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2025</a:t>
            </a:r>
            <a:endParaRPr lang="ru-RU" sz="11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8" name="TextBox 1"/>
          <p:cNvSpPr txBox="1"/>
          <p:nvPr/>
        </p:nvSpPr>
        <p:spPr>
          <a:xfrm>
            <a:off x="2119208" y="4800239"/>
            <a:ext cx="551185" cy="288012"/>
          </a:xfrm>
          <a:prstGeom prst="rect">
            <a:avLst/>
          </a:prstGeom>
        </p:spPr>
        <p:txBody>
          <a:bodyPr wrap="none" rtlCol="0"/>
          <a:lstStyle>
            <a:lvl1pPr marL="0" indent="0">
              <a:defRPr sz="1100"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latin typeface="+mn-lt"/>
                <a:ea typeface="+mn-ea"/>
                <a:cs typeface="+mn-cs"/>
              </a:defRPr>
            </a:lvl9pPr>
          </a:lstStyle>
          <a:p>
            <a:r>
              <a:rPr lang="ru-RU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2026</a:t>
            </a:r>
            <a:endParaRPr lang="ru-RU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</a:endParaRPr>
          </a:p>
        </p:txBody>
      </p:sp>
      <p:sp>
        <p:nvSpPr>
          <p:cNvPr id="9" name="TextBox 1"/>
          <p:cNvSpPr txBox="1"/>
          <p:nvPr/>
        </p:nvSpPr>
        <p:spPr>
          <a:xfrm>
            <a:off x="3349352" y="3984129"/>
            <a:ext cx="551185" cy="288012"/>
          </a:xfrm>
          <a:prstGeom prst="rect">
            <a:avLst/>
          </a:prstGeom>
        </p:spPr>
        <p:txBody>
          <a:bodyPr wrap="none" rtlCol="0"/>
          <a:lstStyle>
            <a:lvl1pPr marL="0" indent="0">
              <a:defRPr sz="1100"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latin typeface="+mn-lt"/>
                <a:ea typeface="+mn-ea"/>
                <a:cs typeface="+mn-cs"/>
              </a:defRPr>
            </a:lvl9pPr>
          </a:lstStyle>
          <a:p>
            <a:r>
              <a:rPr lang="ru-RU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2028</a:t>
            </a:r>
            <a:endParaRPr lang="ru-RU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</a:endParaRPr>
          </a:p>
        </p:txBody>
      </p:sp>
      <p:sp>
        <p:nvSpPr>
          <p:cNvPr id="10" name="TextBox 22"/>
          <p:cNvSpPr txBox="1"/>
          <p:nvPr/>
        </p:nvSpPr>
        <p:spPr>
          <a:xfrm>
            <a:off x="4419600" y="2933945"/>
            <a:ext cx="363855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 marL="0" indent="0">
              <a:defRPr sz="1100"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ru-RU" sz="2000" b="1" dirty="0" smtClean="0">
                <a:solidFill>
                  <a:srgbClr val="4B731F"/>
                </a:solidFill>
              </a:rPr>
              <a:t>Поступление налогов</a:t>
            </a:r>
          </a:p>
          <a:p>
            <a:pPr algn="ctr"/>
            <a:r>
              <a:rPr lang="ru-RU" sz="2000" b="1" dirty="0" smtClean="0">
                <a:solidFill>
                  <a:srgbClr val="4B731F"/>
                </a:solidFill>
              </a:rPr>
              <a:t>от СМП, млн. руб.</a:t>
            </a:r>
            <a:endParaRPr lang="en-US" sz="2000" b="1" dirty="0">
              <a:solidFill>
                <a:srgbClr val="4B731F"/>
              </a:solidFill>
            </a:endParaRPr>
          </a:p>
        </p:txBody>
      </p:sp>
      <p:graphicFrame>
        <p:nvGraphicFramePr>
          <p:cNvPr id="11" name="Диаграмма 10"/>
          <p:cNvGraphicFramePr/>
          <p:nvPr>
            <p:extLst>
              <p:ext uri="{D42A27DB-BD31-4B8C-83A1-F6EECF244321}">
                <p14:modId xmlns:p14="http://schemas.microsoft.com/office/powerpoint/2010/main" val="1562148383"/>
              </p:ext>
            </p:extLst>
          </p:nvPr>
        </p:nvGraphicFramePr>
        <p:xfrm>
          <a:off x="4317299" y="3502907"/>
          <a:ext cx="3853935" cy="244827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Прямоугольник 17"/>
          <p:cNvSpPr/>
          <p:nvPr/>
        </p:nvSpPr>
        <p:spPr>
          <a:xfrm>
            <a:off x="539552" y="293980"/>
            <a:ext cx="7161597" cy="58477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threePt" dir="t"/>
            </a:scene3d>
            <a:sp3d extrusionH="57150">
              <a:bevelT w="50800" h="38100" prst="riblet"/>
            </a:sp3d>
          </a:bodyPr>
          <a:lstStyle/>
          <a:p>
            <a:pPr algn="ctr"/>
            <a:r>
              <a:rPr lang="ru-RU" sz="3200" b="1" dirty="0" smtClean="0">
                <a:ln w="18415" cmpd="sng">
                  <a:noFill/>
                  <a:prstDash val="solid"/>
                </a:ln>
                <a:solidFill>
                  <a:srgbClr val="4B731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Малый и средний бизнес</a:t>
            </a:r>
            <a:endParaRPr lang="ru-RU" sz="3200" b="1" dirty="0">
              <a:ln w="18415" cmpd="sng">
                <a:noFill/>
                <a:prstDash val="solid"/>
              </a:ln>
              <a:solidFill>
                <a:srgbClr val="4B731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8" name="Рисунок 18" descr="icon_template-01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70570" y="1504949"/>
            <a:ext cx="1176883" cy="1176883"/>
          </a:xfrm>
          <a:prstGeom prst="rect">
            <a:avLst/>
          </a:prstGeom>
          <a:ln>
            <a:solidFill>
              <a:srgbClr val="4B731F"/>
            </a:solidFill>
          </a:ln>
        </p:spPr>
      </p:pic>
      <p:sp>
        <p:nvSpPr>
          <p:cNvPr id="9" name="Прямоугольник 14"/>
          <p:cNvSpPr/>
          <p:nvPr/>
        </p:nvSpPr>
        <p:spPr>
          <a:xfrm>
            <a:off x="1612429" y="1639094"/>
            <a:ext cx="2122116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600" b="1" dirty="0" smtClean="0">
                <a:latin typeface="Arial" pitchFamily="34" charset="0"/>
                <a:ea typeface="Tahoma" pitchFamily="34" charset="0"/>
                <a:cs typeface="Arial" pitchFamily="34" charset="0"/>
              </a:rPr>
              <a:t>Оборот розничной торговли</a:t>
            </a:r>
            <a:endParaRPr lang="ru-RU" sz="1600" b="1" dirty="0">
              <a:latin typeface="Arial" pitchFamily="34" charset="0"/>
              <a:ea typeface="Tahoma" pitchFamily="34" charset="0"/>
              <a:cs typeface="Arial" pitchFamily="34" charset="0"/>
            </a:endParaRPr>
          </a:p>
        </p:txBody>
      </p:sp>
      <p:sp>
        <p:nvSpPr>
          <p:cNvPr id="10" name="Прямоугольник 15"/>
          <p:cNvSpPr/>
          <p:nvPr/>
        </p:nvSpPr>
        <p:spPr>
          <a:xfrm>
            <a:off x="1583854" y="2242592"/>
            <a:ext cx="2178521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b="1" dirty="0" smtClean="0">
                <a:solidFill>
                  <a:srgbClr val="4B731F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млрд. руб.</a:t>
            </a:r>
            <a:endParaRPr lang="ru-RU" sz="2800" dirty="0">
              <a:solidFill>
                <a:srgbClr val="4B731F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12" name="Прямоугольник 14"/>
          <p:cNvSpPr/>
          <p:nvPr/>
        </p:nvSpPr>
        <p:spPr>
          <a:xfrm>
            <a:off x="1583854" y="2937520"/>
            <a:ext cx="2016596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600" b="1" dirty="0" smtClean="0">
                <a:latin typeface="Arial" pitchFamily="34" charset="0"/>
                <a:ea typeface="Tahoma" pitchFamily="34" charset="0"/>
                <a:cs typeface="Arial" pitchFamily="34" charset="0"/>
              </a:rPr>
              <a:t>Оборот</a:t>
            </a:r>
          </a:p>
          <a:p>
            <a:r>
              <a:rPr lang="ru-RU" sz="1600" b="1" dirty="0" smtClean="0">
                <a:latin typeface="Arial" pitchFamily="34" charset="0"/>
                <a:ea typeface="Tahoma" pitchFamily="34" charset="0"/>
                <a:cs typeface="Arial" pitchFamily="34" charset="0"/>
              </a:rPr>
              <a:t>общественного питания</a:t>
            </a:r>
            <a:endParaRPr lang="ru-RU" sz="1600" b="1" dirty="0">
              <a:latin typeface="Arial" pitchFamily="34" charset="0"/>
              <a:ea typeface="Tahoma" pitchFamily="34" charset="0"/>
              <a:cs typeface="Arial" pitchFamily="34" charset="0"/>
            </a:endParaRPr>
          </a:p>
        </p:txBody>
      </p:sp>
      <p:sp>
        <p:nvSpPr>
          <p:cNvPr id="15" name="Прямоугольник 14"/>
          <p:cNvSpPr/>
          <p:nvPr/>
        </p:nvSpPr>
        <p:spPr>
          <a:xfrm>
            <a:off x="1541562" y="4708004"/>
            <a:ext cx="2122116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600" b="1" dirty="0" smtClean="0">
                <a:latin typeface="Arial" pitchFamily="34" charset="0"/>
                <a:ea typeface="Tahoma" pitchFamily="34" charset="0"/>
                <a:cs typeface="Arial" pitchFamily="34" charset="0"/>
              </a:rPr>
              <a:t>Объем платных услуг населению</a:t>
            </a:r>
            <a:endParaRPr lang="ru-RU" sz="1600" b="1" dirty="0">
              <a:latin typeface="Arial" pitchFamily="34" charset="0"/>
              <a:ea typeface="Tahoma" pitchFamily="34" charset="0"/>
              <a:cs typeface="Arial" pitchFamily="34" charset="0"/>
            </a:endParaRPr>
          </a:p>
        </p:txBody>
      </p:sp>
      <p:sp>
        <p:nvSpPr>
          <p:cNvPr id="17" name="Прямоугольник 15"/>
          <p:cNvSpPr/>
          <p:nvPr/>
        </p:nvSpPr>
        <p:spPr>
          <a:xfrm>
            <a:off x="1545754" y="3794001"/>
            <a:ext cx="2664296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b="1" dirty="0" smtClean="0">
                <a:solidFill>
                  <a:srgbClr val="4B731F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млн. руб.</a:t>
            </a:r>
            <a:endParaRPr lang="ru-RU" sz="2800" dirty="0">
              <a:solidFill>
                <a:srgbClr val="4B731F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19" name="Прямоугольник 15"/>
          <p:cNvSpPr/>
          <p:nvPr/>
        </p:nvSpPr>
        <p:spPr>
          <a:xfrm>
            <a:off x="1383829" y="5206727"/>
            <a:ext cx="2664296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b="1" dirty="0" smtClean="0">
                <a:solidFill>
                  <a:srgbClr val="23BCEF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 </a:t>
            </a:r>
            <a:r>
              <a:rPr lang="ru-RU" sz="2800" b="1" dirty="0" smtClean="0">
                <a:solidFill>
                  <a:srgbClr val="4B731F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млн. руб.</a:t>
            </a:r>
            <a:endParaRPr lang="ru-RU" sz="2800" dirty="0">
              <a:solidFill>
                <a:srgbClr val="4B731F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graphicFrame>
        <p:nvGraphicFramePr>
          <p:cNvPr id="20" name="Диаграмма 19"/>
          <p:cNvGraphicFramePr/>
          <p:nvPr>
            <p:extLst>
              <p:ext uri="{D42A27DB-BD31-4B8C-83A1-F6EECF244321}">
                <p14:modId xmlns:p14="http://schemas.microsoft.com/office/powerpoint/2010/main" val="2753645637"/>
              </p:ext>
            </p:extLst>
          </p:nvPr>
        </p:nvGraphicFramePr>
        <p:xfrm>
          <a:off x="3707904" y="2564904"/>
          <a:ext cx="5016996" cy="363195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21" name="Прямоугольник 20"/>
          <p:cNvSpPr/>
          <p:nvPr/>
        </p:nvSpPr>
        <p:spPr>
          <a:xfrm>
            <a:off x="3771900" y="1266825"/>
            <a:ext cx="4162425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itchFamily="34" charset="0"/>
                <a:ea typeface="Tahoma" pitchFamily="34" charset="0"/>
                <a:cs typeface="Tahoma" pitchFamily="34" charset="0"/>
              </a:rPr>
              <a:t>Динамика оборота розничной торговли, </a:t>
            </a:r>
          </a:p>
          <a:p>
            <a:pPr algn="ctr"/>
            <a:r>
              <a:rPr lang="ru-RU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itchFamily="34" charset="0"/>
                <a:ea typeface="Tahoma" pitchFamily="34" charset="0"/>
                <a:cs typeface="Tahoma" pitchFamily="34" charset="0"/>
              </a:rPr>
              <a:t>млрд. рублей</a:t>
            </a:r>
            <a:endParaRPr lang="ru-RU" sz="20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330002" y="1831876"/>
            <a:ext cx="109036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b="1" dirty="0" smtClean="0">
                <a:solidFill>
                  <a:srgbClr val="4B731F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30,1 </a:t>
            </a:r>
          </a:p>
        </p:txBody>
      </p:sp>
      <p:pic>
        <p:nvPicPr>
          <p:cNvPr id="22" name="Рисунок 18" descr="icon_template-01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99145" y="3013000"/>
            <a:ext cx="1205805" cy="1205805"/>
          </a:xfrm>
          <a:prstGeom prst="rect">
            <a:avLst/>
          </a:prstGeom>
        </p:spPr>
      </p:pic>
      <p:pic>
        <p:nvPicPr>
          <p:cNvPr id="23" name="Рисунок 18" descr="icon_template-01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89620" y="4688235"/>
            <a:ext cx="1196280" cy="1196280"/>
          </a:xfrm>
          <a:prstGeom prst="rect">
            <a:avLst/>
          </a:prstGeom>
        </p:spPr>
      </p:pic>
      <p:sp>
        <p:nvSpPr>
          <p:cNvPr id="24" name="TextBox 23"/>
          <p:cNvSpPr txBox="1"/>
          <p:nvPr/>
        </p:nvSpPr>
        <p:spPr>
          <a:xfrm>
            <a:off x="362769" y="3330327"/>
            <a:ext cx="109036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800" b="1" dirty="0" smtClean="0">
                <a:solidFill>
                  <a:srgbClr val="4B731F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19,0</a:t>
            </a:r>
            <a:r>
              <a:rPr lang="ru-RU" sz="2800" b="1" dirty="0" smtClean="0">
                <a:solidFill>
                  <a:srgbClr val="23BCEF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 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237803" y="4967461"/>
            <a:ext cx="131959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800" b="1" dirty="0" smtClean="0">
                <a:solidFill>
                  <a:srgbClr val="4B731F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620,5</a:t>
            </a:r>
            <a:r>
              <a:rPr lang="ru-RU" sz="2800" b="1" dirty="0" smtClean="0">
                <a:solidFill>
                  <a:srgbClr val="23BCEF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23875" y="200025"/>
            <a:ext cx="7239000" cy="1209675"/>
          </a:xfrm>
        </p:spPr>
        <p:txBody>
          <a:bodyPr>
            <a:normAutofit/>
          </a:bodyPr>
          <a:lstStyle/>
          <a:p>
            <a:pPr algn="ctr"/>
            <a:r>
              <a:rPr lang="ru-RU" dirty="0" smtClean="0">
                <a:solidFill>
                  <a:srgbClr val="4B731F"/>
                </a:solidFill>
                <a:latin typeface="Times New Roman" pitchFamily="18" charset="0"/>
                <a:cs typeface="Times New Roman" pitchFamily="18" charset="0"/>
              </a:rPr>
              <a:t>Перспективы фонда</a:t>
            </a:r>
            <a:endParaRPr lang="ru-RU" dirty="0">
              <a:solidFill>
                <a:srgbClr val="4B731F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5" name="Содержимое 4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413548261"/>
              </p:ext>
            </p:extLst>
          </p:nvPr>
        </p:nvGraphicFramePr>
        <p:xfrm>
          <a:off x="323850" y="365761"/>
          <a:ext cx="7477125" cy="662559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Содержимое 4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371017680"/>
              </p:ext>
            </p:extLst>
          </p:nvPr>
        </p:nvGraphicFramePr>
        <p:xfrm>
          <a:off x="518160" y="594361"/>
          <a:ext cx="7239000" cy="564388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Прямоугольник 17"/>
          <p:cNvSpPr/>
          <p:nvPr/>
        </p:nvSpPr>
        <p:spPr>
          <a:xfrm>
            <a:off x="2123728" y="116632"/>
            <a:ext cx="5577421" cy="954107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threePt" dir="t"/>
            </a:scene3d>
            <a:sp3d extrusionH="57150">
              <a:bevelT w="50800" h="38100" prst="riblet"/>
            </a:sp3d>
          </a:bodyPr>
          <a:lstStyle/>
          <a:p>
            <a:pPr algn="r"/>
            <a:r>
              <a:rPr lang="ru-RU" sz="2400" b="1" dirty="0" smtClean="0">
                <a:ln w="18415" cmpd="sng">
                  <a:noFill/>
                  <a:prstDash val="solid"/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Проведение обучающих семинаров, тренингов, круглых столов</a:t>
            </a:r>
            <a:r>
              <a:rPr lang="ru-RU" sz="3200" b="1" dirty="0" smtClean="0">
                <a:ln w="18415" cmpd="sng">
                  <a:noFill/>
                  <a:prstDash val="solid"/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</a:t>
            </a:r>
            <a:endParaRPr lang="ru-RU" sz="3200" b="1" dirty="0">
              <a:ln w="18415" cmpd="sng">
                <a:noFill/>
                <a:prstDash val="solid"/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1" name="Rectangle 12"/>
          <p:cNvSpPr>
            <a:spLocks/>
          </p:cNvSpPr>
          <p:nvPr/>
        </p:nvSpPr>
        <p:spPr bwMode="auto">
          <a:xfrm>
            <a:off x="1979712" y="1268760"/>
            <a:ext cx="3528392" cy="7632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rnd">
                <a:solidFill>
                  <a:schemeClr val="tx1"/>
                </a:solidFill>
                <a:round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/>
          <a:lstStyle/>
          <a:p>
            <a:endParaRPr lang="en-US" sz="1400" b="1" dirty="0">
              <a:solidFill>
                <a:schemeClr val="bg1"/>
              </a:solidFill>
              <a:latin typeface="Arial Bold" charset="0"/>
              <a:ea typeface="ＭＳ Ｐゴシック" charset="0"/>
              <a:cs typeface="Arial Bold" charset="0"/>
              <a:sym typeface="Arial" charset="0"/>
            </a:endParaRPr>
          </a:p>
        </p:txBody>
      </p:sp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3082" y="4270125"/>
            <a:ext cx="330912" cy="3123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9" name="Прямоугольник 8"/>
          <p:cNvSpPr/>
          <p:nvPr/>
        </p:nvSpPr>
        <p:spPr>
          <a:xfrm>
            <a:off x="613237" y="4227746"/>
            <a:ext cx="5130571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defTabSz="457200">
              <a:spcBef>
                <a:spcPts val="1000"/>
              </a:spcBef>
              <a:buClr>
                <a:srgbClr val="ACD433"/>
              </a:buClr>
              <a:buSzPct val="80000"/>
            </a:pPr>
            <a:r>
              <a:rPr lang="ru-RU" sz="1600" b="1" dirty="0" smtClean="0"/>
              <a:t>Введение в предпринимательство</a:t>
            </a:r>
            <a:endParaRPr lang="ru-RU" sz="1600" b="1" dirty="0"/>
          </a:p>
        </p:txBody>
      </p:sp>
      <p:sp>
        <p:nvSpPr>
          <p:cNvPr id="11" name="TextBox 10"/>
          <p:cNvSpPr txBox="1"/>
          <p:nvPr/>
        </p:nvSpPr>
        <p:spPr>
          <a:xfrm>
            <a:off x="613237" y="5103851"/>
            <a:ext cx="4399309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600" b="1" dirty="0" smtClean="0"/>
              <a:t>Изменения налогового законодательства</a:t>
            </a:r>
            <a:endParaRPr lang="ru-RU" sz="1600" b="1" dirty="0"/>
          </a:p>
        </p:txBody>
      </p:sp>
      <p:sp>
        <p:nvSpPr>
          <p:cNvPr id="35" name="TextBox 34"/>
          <p:cNvSpPr txBox="1"/>
          <p:nvPr/>
        </p:nvSpPr>
        <p:spPr>
          <a:xfrm>
            <a:off x="593155" y="4677613"/>
            <a:ext cx="5115257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600" b="1" dirty="0" err="1" smtClean="0"/>
              <a:t>Самозанятость</a:t>
            </a:r>
            <a:r>
              <a:rPr lang="ru-RU" sz="1600" b="1" dirty="0" smtClean="0"/>
              <a:t>, шаг к личному успеху</a:t>
            </a:r>
            <a:endParaRPr lang="ru-RU" sz="1600" b="1" dirty="0"/>
          </a:p>
        </p:txBody>
      </p:sp>
      <p:pic>
        <p:nvPicPr>
          <p:cNvPr id="36" name="Picture 3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34774" y="2999068"/>
            <a:ext cx="330912" cy="3123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7" name="Picture 3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5480" y="5116973"/>
            <a:ext cx="330912" cy="3123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8" name="Picture 3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9650" y="4690735"/>
            <a:ext cx="330912" cy="3123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9" name="Picture 3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53824" y="1430783"/>
            <a:ext cx="330912" cy="3123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0" name="Picture 3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49412" y="1979890"/>
            <a:ext cx="330912" cy="3123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3" name="Прямоугольник 42"/>
          <p:cNvSpPr/>
          <p:nvPr/>
        </p:nvSpPr>
        <p:spPr>
          <a:xfrm>
            <a:off x="5306263" y="1404539"/>
            <a:ext cx="3168352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defTabSz="457200">
              <a:spcBef>
                <a:spcPts val="1000"/>
              </a:spcBef>
              <a:buClr>
                <a:srgbClr val="ACD433"/>
              </a:buClr>
              <a:buSzPct val="80000"/>
            </a:pPr>
            <a:r>
              <a:rPr lang="ru-RU" sz="1600" b="1" dirty="0" smtClean="0">
                <a:solidFill>
                  <a:schemeClr val="bg1"/>
                </a:solidFill>
              </a:rPr>
              <a:t>«</a:t>
            </a:r>
            <a:r>
              <a:rPr lang="ru-RU" sz="1600" b="1" dirty="0" smtClean="0"/>
              <a:t>Азбука предпринимателя</a:t>
            </a:r>
            <a:endParaRPr lang="ru-RU" sz="1600" b="1" dirty="0"/>
          </a:p>
        </p:txBody>
      </p:sp>
      <p:sp>
        <p:nvSpPr>
          <p:cNvPr id="44" name="Прямоугольник 43"/>
          <p:cNvSpPr/>
          <p:nvPr/>
        </p:nvSpPr>
        <p:spPr>
          <a:xfrm>
            <a:off x="5306263" y="1953646"/>
            <a:ext cx="3827798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defTabSz="457200">
              <a:spcBef>
                <a:spcPts val="1000"/>
              </a:spcBef>
              <a:buClr>
                <a:srgbClr val="ACD433"/>
              </a:buClr>
              <a:buSzPct val="80000"/>
            </a:pPr>
            <a:r>
              <a:rPr lang="ru-RU" sz="1600" b="1" dirty="0" smtClean="0"/>
              <a:t>Школа предпринимателя</a:t>
            </a:r>
          </a:p>
        </p:txBody>
      </p:sp>
      <p:sp>
        <p:nvSpPr>
          <p:cNvPr id="45" name="Прямоугольник 44"/>
          <p:cNvSpPr/>
          <p:nvPr/>
        </p:nvSpPr>
        <p:spPr>
          <a:xfrm>
            <a:off x="5316202" y="2813154"/>
            <a:ext cx="3827798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defTabSz="457200">
              <a:spcBef>
                <a:spcPts val="1000"/>
              </a:spcBef>
              <a:buClr>
                <a:srgbClr val="ACD433"/>
              </a:buClr>
              <a:buSzPct val="80000"/>
            </a:pPr>
            <a:r>
              <a:rPr lang="ru-RU" sz="1600" b="1" dirty="0" smtClean="0"/>
              <a:t>Генерация бизнес-идеи</a:t>
            </a:r>
            <a:endParaRPr lang="ru-RU" sz="1600" b="1" dirty="0"/>
          </a:p>
        </p:txBody>
      </p:sp>
      <p:pic>
        <p:nvPicPr>
          <p:cNvPr id="2058" name="Picture 10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5381" y="5571649"/>
            <a:ext cx="328613" cy="3175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8" name="TextBox 47"/>
          <p:cNvSpPr txBox="1"/>
          <p:nvPr/>
        </p:nvSpPr>
        <p:spPr>
          <a:xfrm>
            <a:off x="657225" y="5577385"/>
            <a:ext cx="436171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600" b="1" dirty="0" smtClean="0"/>
              <a:t>Меры поддержки МСП</a:t>
            </a:r>
            <a:endParaRPr lang="ru-RU" sz="1600" b="1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1500" y="1193850"/>
            <a:ext cx="3539254" cy="242329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34774" y="3617140"/>
            <a:ext cx="3132985" cy="262181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183328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Rectangle 12"/>
          <p:cNvSpPr>
            <a:spLocks/>
          </p:cNvSpPr>
          <p:nvPr/>
        </p:nvSpPr>
        <p:spPr bwMode="auto">
          <a:xfrm>
            <a:off x="3019327" y="1237366"/>
            <a:ext cx="3528392" cy="7632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rnd">
                <a:solidFill>
                  <a:schemeClr val="tx1"/>
                </a:solidFill>
                <a:round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/>
          <a:lstStyle/>
          <a:p>
            <a:endParaRPr lang="en-US" sz="1400" b="1" dirty="0">
              <a:solidFill>
                <a:schemeClr val="bg1"/>
              </a:solidFill>
              <a:latin typeface="Arial Bold" charset="0"/>
              <a:ea typeface="ＭＳ Ｐゴシック" charset="0"/>
              <a:cs typeface="Arial Bold" charset="0"/>
              <a:sym typeface="Arial" charset="0"/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15472" y="741056"/>
            <a:ext cx="2646096" cy="218826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87229" y="3422932"/>
            <a:ext cx="2856487" cy="207156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31539" y="3422933"/>
            <a:ext cx="2557084" cy="21335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1347153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ru-RU" dirty="0" smtClean="0"/>
              <a:t>Имущественная поддержка:</a:t>
            </a:r>
            <a:br>
              <a:rPr lang="ru-RU" dirty="0" smtClean="0"/>
            </a:br>
            <a:r>
              <a:rPr lang="ru-RU" dirty="0" smtClean="0"/>
              <a:t>Бизнес-инкубатор</a:t>
            </a:r>
            <a:endParaRPr lang="ru-RU" dirty="0"/>
          </a:p>
        </p:txBody>
      </p:sp>
      <p:pic>
        <p:nvPicPr>
          <p:cNvPr id="102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457200" y="1672372"/>
            <a:ext cx="7239000" cy="47213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186469015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28625" y="177165"/>
            <a:ext cx="7239000" cy="890984"/>
          </a:xfrm>
        </p:spPr>
        <p:txBody>
          <a:bodyPr>
            <a:normAutofit fontScale="90000"/>
          </a:bodyPr>
          <a:lstStyle/>
          <a:p>
            <a:pPr algn="ctr"/>
            <a:r>
              <a:rPr lang="ru-RU" dirty="0" smtClean="0">
                <a:solidFill>
                  <a:srgbClr val="4B731F"/>
                </a:solidFill>
              </a:rPr>
              <a:t>Показатели деятельности фонда</a:t>
            </a:r>
            <a:endParaRPr lang="ru-RU" dirty="0">
              <a:solidFill>
                <a:srgbClr val="4B731F"/>
              </a:solidFill>
            </a:endParaRPr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962846824"/>
              </p:ext>
            </p:extLst>
          </p:nvPr>
        </p:nvGraphicFramePr>
        <p:xfrm>
          <a:off x="48552" y="1071880"/>
          <a:ext cx="6672678" cy="46939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672678"/>
              </a:tblGrid>
              <a:tr h="462280">
                <a:tc>
                  <a:txBody>
                    <a:bodyPr/>
                    <a:lstStyle/>
                    <a:p>
                      <a:pPr marL="457200" marR="0" indent="-45720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ü"/>
                        <a:tabLst/>
                        <a:defRPr/>
                      </a:pPr>
                      <a:r>
                        <a:rPr lang="ru-RU" sz="2800" b="0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Консультационная, информационная, имущественная </a:t>
                      </a:r>
                      <a:r>
                        <a:rPr lang="ru-RU" sz="2800" b="0" i="0" u="none" strike="noStrike" baseline="0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 поддержка субъектов МСП</a:t>
                      </a:r>
                      <a:r>
                        <a:rPr lang="en-US" sz="2800" b="0" i="0" u="none" strike="noStrike" baseline="0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, </a:t>
                      </a:r>
                      <a:r>
                        <a:rPr lang="ru-RU" sz="2800" b="0" i="0" u="none" strike="noStrike" baseline="0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количество оказанных услуг</a:t>
                      </a:r>
                      <a:endParaRPr lang="ru-RU" sz="2800" b="0" i="0" u="none" strike="noStrike" dirty="0" smtClean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  <a:p>
                      <a:pPr algn="l" fontAlgn="t"/>
                      <a:endParaRPr lang="ru-RU" sz="2800" b="0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0" marR="0" marT="0" marB="0"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</a:tr>
              <a:tr h="323850">
                <a:tc>
                  <a:txBody>
                    <a:bodyPr/>
                    <a:lstStyle/>
                    <a:p>
                      <a:pPr marL="457200" indent="-457200" algn="l" fontAlgn="t">
                        <a:buFont typeface="Wingdings" panose="05000000000000000000" pitchFamily="2" charset="2"/>
                        <a:buChar char="ü"/>
                      </a:pPr>
                      <a:r>
                        <a:rPr lang="ru-RU" sz="2800" b="0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Количество мероприятий в сфере поддержки МСП</a:t>
                      </a:r>
                      <a:endParaRPr lang="ru-RU" sz="2800" b="0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0" marR="0" marT="0" marB="0"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pPr marL="457200" indent="-457200" algn="l" fontAlgn="t">
                        <a:buFont typeface="Wingdings" panose="05000000000000000000" pitchFamily="2" charset="2"/>
                        <a:buChar char="ü"/>
                      </a:pPr>
                      <a:r>
                        <a:rPr lang="ru-RU" sz="2800" b="0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Количество</a:t>
                      </a:r>
                      <a:r>
                        <a:rPr lang="ru-RU" sz="2800" b="0" i="0" u="none" strike="noStrike" baseline="0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  уникальных МСП проконсультированных</a:t>
                      </a:r>
                      <a:endParaRPr lang="ru-RU" sz="2800" b="0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0" marR="0" marT="0" marB="0"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pPr marL="457200" indent="-457200" algn="l" fontAlgn="t">
                        <a:buFont typeface="Wingdings" panose="05000000000000000000" pitchFamily="2" charset="2"/>
                        <a:buChar char="ü"/>
                      </a:pPr>
                      <a:r>
                        <a:rPr lang="ru-RU" sz="2800" b="0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Количество  вновь созданных  СМП, зарегистрированных </a:t>
                      </a:r>
                      <a:r>
                        <a:rPr lang="ru-RU" sz="2800" b="0" i="0" u="none" strike="noStrike" dirty="0" err="1" smtClean="0">
                          <a:solidFill>
                            <a:srgbClr val="000000"/>
                          </a:solidFill>
                          <a:latin typeface="Times New Roman"/>
                        </a:rPr>
                        <a:t>самозанятых</a:t>
                      </a:r>
                      <a:r>
                        <a:rPr lang="ru-RU" sz="2800" b="0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 граждан</a:t>
                      </a:r>
                      <a:endParaRPr lang="ru-RU" sz="2800" b="0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0" marR="0" marT="0" marB="0"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ru-RU" dirty="0" smtClean="0">
                <a:solidFill>
                  <a:srgbClr val="4B731F"/>
                </a:solidFill>
              </a:rPr>
              <a:t>Цели и задачи стратегии развития</a:t>
            </a:r>
            <a:endParaRPr lang="ru-RU" dirty="0">
              <a:solidFill>
                <a:srgbClr val="4B731F"/>
              </a:solidFill>
            </a:endParaRPr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4215771240"/>
              </p:ext>
            </p:extLst>
          </p:nvPr>
        </p:nvGraphicFramePr>
        <p:xfrm>
          <a:off x="457200" y="1609725"/>
          <a:ext cx="7239000" cy="484663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817296" y="453154"/>
            <a:ext cx="6303695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800" b="1" dirty="0" smtClean="0">
                <a:solidFill>
                  <a:schemeClr val="tx2">
                    <a:lumMod val="50000"/>
                  </a:schemeClr>
                </a:solidFill>
              </a:rPr>
              <a:t>ХАРАКТЕРИСТИКА ОСНОВНЫХ МЕРОПРИЯТИЙ СТРАТЕГИИ РАЗВИТИЯ</a:t>
            </a:r>
            <a:endParaRPr lang="ru-RU" sz="2800" b="1" dirty="0">
              <a:solidFill>
                <a:schemeClr val="tx2">
                  <a:lumMod val="50000"/>
                </a:schemeClr>
              </a:solidFill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817296" y="2184850"/>
            <a:ext cx="6303695" cy="25853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AutoNum type="arabicPeriod"/>
            </a:pPr>
            <a:r>
              <a:rPr lang="ru-RU" dirty="0" smtClean="0"/>
              <a:t>Предоставление субсидий субъектам МСП на организацию предпринимательской деятельности</a:t>
            </a:r>
          </a:p>
          <a:p>
            <a:pPr marL="342900" indent="-342900">
              <a:buAutoNum type="arabicPeriod"/>
            </a:pPr>
            <a:r>
              <a:rPr lang="ru-RU" dirty="0" smtClean="0"/>
              <a:t>Расширение доступа субъектом МСП к муниципальному имуществу</a:t>
            </a:r>
          </a:p>
          <a:p>
            <a:pPr marL="342900" indent="-342900">
              <a:buAutoNum type="arabicPeriod"/>
            </a:pPr>
            <a:r>
              <a:rPr lang="ru-RU" dirty="0" smtClean="0"/>
              <a:t>Популяризация предпринимательства</a:t>
            </a:r>
          </a:p>
          <a:p>
            <a:pPr marL="342900" indent="-342900">
              <a:buAutoNum type="arabicPeriod"/>
            </a:pPr>
            <a:r>
              <a:rPr lang="ru-RU" dirty="0" smtClean="0"/>
              <a:t>Поддержка субъектов социального предпринимательства и </a:t>
            </a:r>
            <a:r>
              <a:rPr lang="ru-RU" dirty="0" err="1" smtClean="0"/>
              <a:t>самозанятых</a:t>
            </a:r>
            <a:r>
              <a:rPr lang="ru-RU" dirty="0" smtClean="0"/>
              <a:t> граждан</a:t>
            </a:r>
          </a:p>
          <a:p>
            <a:pPr marL="342900" indent="-342900">
              <a:buAutoNum type="arabicPeriod"/>
            </a:pPr>
            <a:r>
              <a:rPr lang="ru-RU" dirty="0" smtClean="0"/>
              <a:t>Вовлечение  субъектов МСП в процесс государственных закупок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999367416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971044" y="534074"/>
            <a:ext cx="620659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b="1" dirty="0" smtClean="0"/>
              <a:t>ПЛАНИРУЕМЫЕ РЕЗУЛЬТАТЫ СТРАТЕГИИ</a:t>
            </a:r>
            <a:endParaRPr lang="ru-RU" b="1" dirty="0"/>
          </a:p>
        </p:txBody>
      </p:sp>
      <p:graphicFrame>
        <p:nvGraphicFramePr>
          <p:cNvPr id="3" name="Таблица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147914452"/>
              </p:ext>
            </p:extLst>
          </p:nvPr>
        </p:nvGraphicFramePr>
        <p:xfrm>
          <a:off x="230622" y="1340356"/>
          <a:ext cx="7687433" cy="34188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706152"/>
                <a:gridCol w="924384"/>
                <a:gridCol w="1026931"/>
                <a:gridCol w="976836"/>
                <a:gridCol w="1053130"/>
              </a:tblGrid>
              <a:tr h="370840">
                <a:tc>
                  <a:txBody>
                    <a:bodyPr/>
                    <a:lstStyle/>
                    <a:p>
                      <a:r>
                        <a:rPr lang="ru-RU" dirty="0" smtClean="0"/>
                        <a:t>Показатель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2025г</a:t>
                      </a:r>
                      <a:r>
                        <a:rPr lang="ru-RU" dirty="0" smtClean="0"/>
                        <a:t>.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2026 </a:t>
                      </a:r>
                      <a:r>
                        <a:rPr lang="ru-RU" dirty="0" smtClean="0"/>
                        <a:t>г.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2027г</a:t>
                      </a:r>
                      <a:r>
                        <a:rPr lang="ru-RU" dirty="0" smtClean="0"/>
                        <a:t>.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2028г</a:t>
                      </a:r>
                      <a:r>
                        <a:rPr lang="ru-RU" dirty="0" smtClean="0"/>
                        <a:t>.</a:t>
                      </a:r>
                      <a:endParaRPr lang="ru-RU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sz="1600" dirty="0" smtClean="0"/>
                        <a:t>Количество уникальных субъектов МСП, получивших консультационную поддержку</a:t>
                      </a:r>
                      <a:endParaRPr lang="ru-RU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sz="16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sz="1600" dirty="0" smtClean="0"/>
                        <a:t>Актуализация информации на официальном</a:t>
                      </a:r>
                      <a:r>
                        <a:rPr lang="ru-RU" sz="1600" baseline="0" dirty="0" smtClean="0"/>
                        <a:t> сайте</a:t>
                      </a:r>
                      <a:endParaRPr lang="ru-RU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900" dirty="0" smtClean="0"/>
                        <a:t>еженедельно</a:t>
                      </a:r>
                      <a:endParaRPr lang="ru-RU" sz="9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000" dirty="0" smtClean="0"/>
                        <a:t>еженедельно</a:t>
                      </a:r>
                      <a:endParaRPr lang="ru-RU" sz="1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000" dirty="0" smtClean="0"/>
                        <a:t>еженедельно</a:t>
                      </a:r>
                      <a:endParaRPr lang="ru-RU" sz="1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000" dirty="0" smtClean="0"/>
                        <a:t>еженедельно</a:t>
                      </a:r>
                      <a:endParaRPr lang="ru-RU" sz="10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sz="1600" dirty="0" smtClean="0"/>
                        <a:t>Участие Фонда</a:t>
                      </a:r>
                      <a:r>
                        <a:rPr lang="ru-RU" sz="1600" baseline="0" dirty="0" smtClean="0"/>
                        <a:t> в координационных, совещательных органах муниципального уровня</a:t>
                      </a:r>
                      <a:endParaRPr lang="ru-RU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600" dirty="0" smtClean="0"/>
                        <a:t>да</a:t>
                      </a:r>
                      <a:endParaRPr lang="ru-RU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600" dirty="0" smtClean="0"/>
                        <a:t>да</a:t>
                      </a:r>
                      <a:endParaRPr lang="ru-RU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600" dirty="0" smtClean="0"/>
                        <a:t>да</a:t>
                      </a:r>
                      <a:endParaRPr lang="ru-RU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600" dirty="0" smtClean="0"/>
                        <a:t>да</a:t>
                      </a:r>
                      <a:endParaRPr lang="ru-RU" sz="16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sz="1600" dirty="0" smtClean="0"/>
                        <a:t>Количество субъектов МСП, представители которых приняли участие в обучающих мероприятиях</a:t>
                      </a:r>
                      <a:endParaRPr lang="ru-RU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sz="1600" dirty="0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363897536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553671" y="582627"/>
            <a:ext cx="4960417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dirty="0" smtClean="0"/>
              <a:t>SWOT-</a:t>
            </a:r>
            <a:r>
              <a:rPr lang="ru-RU" sz="4000" dirty="0" smtClean="0"/>
              <a:t>АНАЛИЗ</a:t>
            </a:r>
            <a:endParaRPr lang="ru-RU" sz="4000" dirty="0"/>
          </a:p>
        </p:txBody>
      </p:sp>
      <p:sp>
        <p:nvSpPr>
          <p:cNvPr id="3" name="TextBox 2"/>
          <p:cNvSpPr txBox="1"/>
          <p:nvPr/>
        </p:nvSpPr>
        <p:spPr>
          <a:xfrm>
            <a:off x="525982" y="1658867"/>
            <a:ext cx="3180170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u="sng" dirty="0" smtClean="0"/>
              <a:t>СИЛЬНЫЕ СТОРОНЫ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b="1" dirty="0" smtClean="0"/>
              <a:t>КОМПЕТЕНТНЫЕ СОТРУДНИКИ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b="1" dirty="0" smtClean="0"/>
              <a:t>ВЗАИМООТНОШЕНИЕ С РЕГИОНАЛЬНЫМ ФОНДОМ И КОНТРОЛИРУЮЩИМИ ОРГАНАМИ</a:t>
            </a:r>
            <a:endParaRPr lang="ru-RU" b="1" dirty="0"/>
          </a:p>
        </p:txBody>
      </p:sp>
      <p:sp>
        <p:nvSpPr>
          <p:cNvPr id="4" name="TextBox 3"/>
          <p:cNvSpPr txBox="1"/>
          <p:nvPr/>
        </p:nvSpPr>
        <p:spPr>
          <a:xfrm>
            <a:off x="4126938" y="1658867"/>
            <a:ext cx="3795165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u="sng" dirty="0" smtClean="0"/>
              <a:t>СЛАБЫЕ СТОРОНЫ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b="1" dirty="0" smtClean="0"/>
              <a:t>ОТСУТСТВИЕ СОБСТВЕННОГО ПОМЕЩЕНИЯ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b="1" dirty="0" smtClean="0"/>
              <a:t>НАЛИЧИЕ КОНКУРЕНЦИИ</a:t>
            </a:r>
            <a:endParaRPr lang="ru-RU" b="1" u="sng" dirty="0"/>
          </a:p>
        </p:txBody>
      </p:sp>
      <p:sp>
        <p:nvSpPr>
          <p:cNvPr id="5" name="TextBox 4"/>
          <p:cNvSpPr txBox="1"/>
          <p:nvPr/>
        </p:nvSpPr>
        <p:spPr>
          <a:xfrm>
            <a:off x="720190" y="3795165"/>
            <a:ext cx="2791753" cy="25853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u="sng" dirty="0" smtClean="0"/>
              <a:t>ВОЗМОЖНОСТИ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b="1" dirty="0" smtClean="0"/>
              <a:t>ПОВЫШЕНИЕ КВАЛИФИКАЦИИ СОТРУДНИКОВ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b="1" dirty="0" smtClean="0"/>
              <a:t>НОВЫЕ ПРОГРАММЫ РАЗВИТИЯ И ПОДДЕРЖКИ БИЗНЕСА</a:t>
            </a:r>
          </a:p>
          <a:p>
            <a:endParaRPr lang="ru-RU" b="1" u="sng" dirty="0"/>
          </a:p>
        </p:txBody>
      </p:sp>
      <p:sp>
        <p:nvSpPr>
          <p:cNvPr id="6" name="TextBox 5"/>
          <p:cNvSpPr txBox="1"/>
          <p:nvPr/>
        </p:nvSpPr>
        <p:spPr>
          <a:xfrm>
            <a:off x="4491080" y="3730428"/>
            <a:ext cx="2994053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u="sng" dirty="0" smtClean="0"/>
              <a:t>УГРОЗЫ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b="1" dirty="0" smtClean="0"/>
              <a:t>ОТСУТСТВИЕ ПОСТОЯННОГО ПРЯМОГО ФИНАНСИРОВАНИЯ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ru-RU" b="1" dirty="0"/>
          </a:p>
        </p:txBody>
      </p:sp>
    </p:spTree>
    <p:extLst>
      <p:ext uri="{BB962C8B-B14F-4D97-AF65-F5344CB8AC3E}">
        <p14:creationId xmlns:p14="http://schemas.microsoft.com/office/powerpoint/2010/main" val="2325066601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7" name="Заголовок 3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ru-RU" dirty="0" smtClean="0">
                <a:solidFill>
                  <a:srgbClr val="4B731F"/>
                </a:solidFill>
                <a:latin typeface="Times New Roman" pitchFamily="18" charset="0"/>
                <a:cs typeface="Times New Roman" pitchFamily="18" charset="0"/>
              </a:rPr>
              <a:t>Бюджет</a:t>
            </a:r>
            <a:r>
              <a:rPr lang="ru-RU" dirty="0" smtClean="0">
                <a:solidFill>
                  <a:srgbClr val="4B731F"/>
                </a:solidFill>
              </a:rPr>
              <a:t> и планы </a:t>
            </a:r>
            <a:br>
              <a:rPr lang="ru-RU" dirty="0" smtClean="0">
                <a:solidFill>
                  <a:srgbClr val="4B731F"/>
                </a:solidFill>
              </a:rPr>
            </a:br>
            <a:r>
              <a:rPr lang="ru-RU" dirty="0" smtClean="0">
                <a:solidFill>
                  <a:srgbClr val="4B731F"/>
                </a:solidFill>
              </a:rPr>
              <a:t>на </a:t>
            </a:r>
            <a:r>
              <a:rPr lang="ru-RU" dirty="0" smtClean="0">
                <a:solidFill>
                  <a:srgbClr val="4B731F"/>
                </a:solidFill>
              </a:rPr>
              <a:t>2025 </a:t>
            </a:r>
            <a:r>
              <a:rPr lang="ru-RU" dirty="0" smtClean="0">
                <a:solidFill>
                  <a:srgbClr val="4B731F"/>
                </a:solidFill>
              </a:rPr>
              <a:t>год, тыс. руб.</a:t>
            </a:r>
          </a:p>
        </p:txBody>
      </p:sp>
      <p:graphicFrame>
        <p:nvGraphicFramePr>
          <p:cNvPr id="6" name="Диаграмма 5"/>
          <p:cNvGraphicFramePr/>
          <p:nvPr>
            <p:extLst>
              <p:ext uri="{D42A27DB-BD31-4B8C-83A1-F6EECF244321}">
                <p14:modId xmlns:p14="http://schemas.microsoft.com/office/powerpoint/2010/main" val="3830081943"/>
              </p:ext>
            </p:extLst>
          </p:nvPr>
        </p:nvGraphicFramePr>
        <p:xfrm>
          <a:off x="386081" y="1808480"/>
          <a:ext cx="7349490" cy="475059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609416"/>
            <a:ext cx="7239000" cy="4636639"/>
          </a:xfrm>
        </p:spPr>
        <p:txBody>
          <a:bodyPr>
            <a:normAutofit fontScale="92500" lnSpcReduction="20000"/>
          </a:bodyPr>
          <a:lstStyle/>
          <a:p>
            <a:pPr algn="r">
              <a:buNone/>
            </a:pPr>
            <a:r>
              <a:rPr lang="ru-RU" dirty="0" smtClean="0"/>
              <a:t>                                </a:t>
            </a:r>
            <a:r>
              <a:rPr lang="ru-RU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МУНИЦИПАЛЬНЫЙ ФОНД ПОДДЕРЖКИ РАЗВИТИЯ </a:t>
            </a:r>
          </a:p>
          <a:p>
            <a:pPr algn="r">
              <a:buNone/>
            </a:pPr>
            <a:r>
              <a:rPr lang="ru-RU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ЭКОНОМИКИ И </a:t>
            </a:r>
          </a:p>
          <a:p>
            <a:pPr algn="r">
              <a:buNone/>
            </a:pPr>
            <a:r>
              <a:rPr lang="ru-RU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ПРЕДПРИНИМАТЕЛЬСТВА</a:t>
            </a:r>
          </a:p>
          <a:p>
            <a:pPr algn="r">
              <a:buNone/>
            </a:pPr>
            <a:r>
              <a:rPr lang="ru-RU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ЛУЖСКОГО РАЙОНА</a:t>
            </a:r>
          </a:p>
          <a:p>
            <a:pPr algn="ctr">
              <a:buNone/>
            </a:pPr>
            <a:r>
              <a:rPr lang="ru-RU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pPr algn="ctr">
              <a:buNone/>
            </a:pPr>
            <a:r>
              <a:rPr lang="ru-RU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Мы находимся по адресу: 188230 г. Луга Ленинградской обл., пр. Кирова, дом </a:t>
            </a:r>
            <a:r>
              <a:rPr lang="ru-RU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73</a:t>
            </a:r>
            <a:endParaRPr lang="ru-RU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endParaRPr lang="ru-RU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  <a:p>
            <a:pPr algn="ctr">
              <a:buNone/>
            </a:pPr>
            <a:r>
              <a:rPr lang="en-US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  <a:hlinkClick r:id="rId2"/>
              </a:rPr>
              <a:t>https</a:t>
            </a:r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  <a:hlinkClick r:id="rId2"/>
              </a:rPr>
              <a:t>://luga.813.ru/</a:t>
            </a:r>
            <a:r>
              <a:rPr lang="ru-RU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  <a:hlinkClick r:id="rId3"/>
              </a:rPr>
              <a:t>https://</a:t>
            </a:r>
            <a:r>
              <a:rPr lang="en-US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  <a:hlinkClick r:id="rId3"/>
              </a:rPr>
              <a:t>vk.com/sdc.luga</a:t>
            </a:r>
            <a:r>
              <a:rPr lang="ru-RU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pPr algn="ctr">
              <a:buNone/>
            </a:pPr>
            <a:r>
              <a:rPr lang="ru-RU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e-</a:t>
            </a:r>
            <a:r>
              <a:rPr lang="ru-RU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mail</a:t>
            </a:r>
            <a:r>
              <a:rPr lang="ru-RU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: </a:t>
            </a:r>
            <a:r>
              <a:rPr lang="ru-RU" dirty="0" smtClean="0">
                <a:ln>
                  <a:solidFill>
                    <a:srgbClr val="4B731F"/>
                  </a:solidFill>
                </a:ln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  <a:hlinkClick r:id="rId4"/>
              </a:rPr>
              <a:t>sdc@sdc.luga.ru</a:t>
            </a:r>
            <a:r>
              <a:rPr lang="en-US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endParaRPr lang="ru-RU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  <a:p>
            <a:pPr algn="ctr">
              <a:buNone/>
            </a:pPr>
            <a:r>
              <a:rPr lang="ru-RU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+7 (952) </a:t>
            </a:r>
            <a:r>
              <a:rPr lang="ru-RU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379-77-10</a:t>
            </a:r>
            <a:endParaRPr lang="ru-RU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endParaRPr lang="ru-RU" dirty="0" smtClean="0"/>
          </a:p>
          <a:p>
            <a:pPr>
              <a:buNone/>
            </a:pPr>
            <a:endParaRPr lang="ru-RU" dirty="0" smtClean="0"/>
          </a:p>
          <a:p>
            <a:endParaRPr lang="ru-RU" dirty="0" smtClean="0"/>
          </a:p>
          <a:p>
            <a:endParaRPr lang="ru-RU" dirty="0"/>
          </a:p>
        </p:txBody>
      </p:sp>
      <p:pic>
        <p:nvPicPr>
          <p:cNvPr id="4" name="Рисунок 3" descr="http://sdc.luga.ru/d/929377/t/v435/images/logo.png"/>
          <p:cNvPicPr/>
          <p:nvPr/>
        </p:nvPicPr>
        <p:blipFill>
          <a:blip r:embed="rId5" cstate="print"/>
          <a:srcRect r="75039"/>
          <a:stretch>
            <a:fillRect/>
          </a:stretch>
        </p:blipFill>
        <p:spPr bwMode="auto">
          <a:xfrm>
            <a:off x="1018905" y="1737363"/>
            <a:ext cx="1710227" cy="151227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Изящная">
  <a:themeElements>
    <a:clrScheme name="Другая 2">
      <a:dk1>
        <a:sysClr val="windowText" lastClr="000000"/>
      </a:dk1>
      <a:lt1>
        <a:srgbClr val="FFFFFF"/>
      </a:lt1>
      <a:dk2>
        <a:srgbClr val="92D050"/>
      </a:dk2>
      <a:lt2>
        <a:srgbClr val="F4E7ED"/>
      </a:lt2>
      <a:accent1>
        <a:srgbClr val="B83D68"/>
      </a:accent1>
      <a:accent2>
        <a:srgbClr val="AC66BB"/>
      </a:accent2>
      <a:accent3>
        <a:srgbClr val="DE6C36"/>
      </a:accent3>
      <a:accent4>
        <a:srgbClr val="F9B639"/>
      </a:accent4>
      <a:accent5>
        <a:srgbClr val="CF6DA4"/>
      </a:accent5>
      <a:accent6>
        <a:srgbClr val="00B050"/>
      </a:accent6>
      <a:hlink>
        <a:srgbClr val="FFDE66"/>
      </a:hlink>
      <a:folHlink>
        <a:srgbClr val="D490C5"/>
      </a:folHlink>
    </a:clrScheme>
    <a:fontScheme name="Изящная">
      <a:majorFont>
        <a:latin typeface="Trebuchet MS"/>
        <a:ea typeface=""/>
        <a:cs typeface=""/>
        <a:font script="Jpan" typeface="HG丸ｺﾞｼｯｸM-PRO"/>
        <a:font script="Hang" typeface="HY그래픽M"/>
        <a:font script="Hans" typeface="黑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Trebuchet MS"/>
        <a:ea typeface=""/>
        <a:cs typeface=""/>
        <a:font script="Jpan" typeface="HG丸ｺﾞｼｯｸM-PRO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Изящная">
      <a:fillStyleLst>
        <a:solidFill>
          <a:schemeClr val="phClr"/>
        </a:solidFill>
        <a:gradFill rotWithShape="1">
          <a:gsLst>
            <a:gs pos="0">
              <a:schemeClr val="phClr">
                <a:tint val="15000"/>
                <a:satMod val="250000"/>
              </a:schemeClr>
            </a:gs>
            <a:gs pos="49000">
              <a:schemeClr val="phClr">
                <a:tint val="50000"/>
                <a:satMod val="200000"/>
              </a:schemeClr>
            </a:gs>
            <a:gs pos="49100">
              <a:schemeClr val="phClr">
                <a:tint val="64000"/>
                <a:satMod val="160000"/>
              </a:schemeClr>
            </a:gs>
            <a:gs pos="92000">
              <a:schemeClr val="phClr">
                <a:tint val="50000"/>
                <a:satMod val="200000"/>
              </a:schemeClr>
            </a:gs>
            <a:gs pos="100000">
              <a:schemeClr val="phClr">
                <a:tint val="43000"/>
                <a:satMod val="19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4000"/>
              </a:schemeClr>
            </a:gs>
            <a:gs pos="49000">
              <a:schemeClr val="phClr">
                <a:tint val="96000"/>
                <a:shade val="84000"/>
                <a:satMod val="110000"/>
              </a:schemeClr>
            </a:gs>
            <a:gs pos="49100">
              <a:schemeClr val="phClr">
                <a:shade val="55000"/>
                <a:satMod val="150000"/>
              </a:schemeClr>
            </a:gs>
            <a:gs pos="92000">
              <a:schemeClr val="phClr">
                <a:tint val="98000"/>
                <a:shade val="90000"/>
                <a:satMod val="128000"/>
              </a:schemeClr>
            </a:gs>
            <a:gs pos="100000">
              <a:schemeClr val="phClr">
                <a:tint val="90000"/>
                <a:shade val="97000"/>
                <a:satMod val="128000"/>
              </a:schemeClr>
            </a:gs>
          </a:gsLst>
          <a:lin ang="5400000" scaled="1"/>
        </a:gradFill>
      </a:fillStyleLst>
      <a:lnStyleLst>
        <a:ln w="11430" cap="flat" cmpd="sng" algn="ctr">
          <a:solidFill>
            <a:schemeClr val="phClr"/>
          </a:solidFill>
          <a:prstDash val="solid"/>
        </a:ln>
        <a:ln w="40000" cap="flat" cmpd="sng" algn="ctr">
          <a:solidFill>
            <a:schemeClr val="phClr"/>
          </a:solidFill>
          <a:prstDash val="solid"/>
        </a:ln>
        <a:ln w="318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000" dir="5400000" rotWithShape="0">
              <a:schemeClr val="phClr">
                <a:shade val="30000"/>
                <a:satMod val="150000"/>
                <a:alpha val="38000"/>
              </a:schemeClr>
            </a:outerShdw>
          </a:effectLst>
        </a:effectStyle>
        <a:effectStyle>
          <a:effectLst>
            <a:outerShdw blurRad="39000" dist="25400" dir="5400000" rotWithShape="0">
              <a:schemeClr val="phClr">
                <a:shade val="33000"/>
                <a:alpha val="83000"/>
              </a:schemeClr>
            </a:outerShdw>
          </a:effectLst>
        </a:effectStyle>
        <a:effectStyle>
          <a:effectLst>
            <a:outerShdw blurRad="39000" dist="25400" dir="5400000" rotWithShape="0">
              <a:schemeClr val="phClr">
                <a:shade val="33000"/>
                <a:alpha val="83000"/>
              </a:scheme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1500000"/>
            </a:lightRig>
          </a:scene3d>
          <a:sp3d extrusionH="127000" prstMaterial="powder">
            <a:bevelT w="50800" h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78000"/>
                <a:satMod val="220000"/>
              </a:schemeClr>
            </a:gs>
            <a:gs pos="100000">
              <a:schemeClr val="phClr">
                <a:shade val="35000"/>
                <a:satMod val="155000"/>
              </a:schemeClr>
            </a:gs>
          </a:gsLst>
          <a:path path="circle">
            <a:fillToRect l="50000" t="50000" r="50000" b="50000"/>
          </a:path>
        </a:gradFill>
        <a:blipFill>
          <a:blip xmlns:r="http://schemas.openxmlformats.org/officeDocument/2006/relationships" r:embed="rId1">
            <a:duotone>
              <a:schemeClr val="phClr">
                <a:shade val="60000"/>
                <a:satMod val="180000"/>
              </a:schemeClr>
              <a:schemeClr val="phClr">
                <a:tint val="500"/>
                <a:satMod val="150000"/>
              </a:schemeClr>
            </a:duotone>
          </a:blip>
          <a:tile tx="0" ty="0" sx="50000" sy="5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0</TotalTime>
  <Words>952</Words>
  <Application>Microsoft Office PowerPoint</Application>
  <PresentationFormat>Экран (4:3)</PresentationFormat>
  <Paragraphs>167</Paragraphs>
  <Slides>21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21</vt:i4>
      </vt:variant>
    </vt:vector>
  </HeadingPairs>
  <TitlesOfParts>
    <vt:vector size="22" baseType="lpstr">
      <vt:lpstr>Изящная</vt:lpstr>
      <vt:lpstr>Муниципальный Фонд поддержки развития экономики и предпринимательства Лужского района «социально-деловой центр»</vt:lpstr>
      <vt:lpstr>Карта лужского муниципального района ленинградской области</vt:lpstr>
      <vt:lpstr>Социально-экономические особенности района</vt:lpstr>
      <vt:lpstr>Социально-экономические особенности района</vt:lpstr>
      <vt:lpstr>Малый и средний бизнес в лужском районе</vt:lpstr>
      <vt:lpstr>конкурентные преимущества ФОНДА </vt:lpstr>
      <vt:lpstr>Результаты и бюджет  2025-2028, тыс. руб.</vt:lpstr>
      <vt:lpstr>Анализ клиентской базы</vt:lpstr>
      <vt:lpstr>Презентация PowerPoint</vt:lpstr>
      <vt:lpstr>Перспективы фонда</vt:lpstr>
      <vt:lpstr>Презентация PowerPoint</vt:lpstr>
      <vt:lpstr>Презентация PowerPoint</vt:lpstr>
      <vt:lpstr>Презентация PowerPoint</vt:lpstr>
      <vt:lpstr>Имущественная поддержка: Бизнес-инкубатор</vt:lpstr>
      <vt:lpstr>Показатели деятельности фонда</vt:lpstr>
      <vt:lpstr>Цели и задачи стратегии развития</vt:lpstr>
      <vt:lpstr>Презентация PowerPoint</vt:lpstr>
      <vt:lpstr>Презентация PowerPoint</vt:lpstr>
      <vt:lpstr>Презентация PowerPoint</vt:lpstr>
      <vt:lpstr>Бюджет и планы  на 2025 год, тыс. руб.</vt:lpstr>
      <vt:lpstr>Презентация PowerPoint</vt:lpstr>
    </vt:vector>
  </TitlesOfParts>
  <Company>Microsoft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Admin</dc:creator>
  <cp:lastModifiedBy>Консультант</cp:lastModifiedBy>
  <cp:revision>286</cp:revision>
  <dcterms:created xsi:type="dcterms:W3CDTF">2017-02-13T06:20:40Z</dcterms:created>
  <dcterms:modified xsi:type="dcterms:W3CDTF">2025-12-05T12:48:37Z</dcterms:modified>
</cp:coreProperties>
</file>