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82" r:id="rId3"/>
    <p:sldId id="276" r:id="rId4"/>
    <p:sldId id="284" r:id="rId5"/>
    <p:sldId id="292" r:id="rId6"/>
    <p:sldId id="285" r:id="rId7"/>
    <p:sldId id="286" r:id="rId8"/>
    <p:sldId id="288" r:id="rId9"/>
    <p:sldId id="291" r:id="rId10"/>
    <p:sldId id="263" r:id="rId11"/>
  </p:sldIdLst>
  <p:sldSz cx="18288000" cy="10287000"/>
  <p:notesSz cx="6858000" cy="9144000"/>
  <p:embeddedFontLst>
    <p:embeddedFont>
      <p:font typeface="Ubuntu" panose="020B0504030602030204" pitchFamily="34" charset="0"/>
      <p:regular r:id="rId13"/>
    </p:embeddedFont>
    <p:embeddedFont>
      <p:font typeface="Ubuntu Bold" panose="020B060402020202020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4C37"/>
    <a:srgbClr val="632523"/>
    <a:srgbClr val="F8F5F2"/>
    <a:srgbClr val="E04E39"/>
    <a:srgbClr val="E15642"/>
    <a:srgbClr val="772C2A"/>
    <a:srgbClr val="B2DFDA"/>
    <a:srgbClr val="4D3B62"/>
    <a:srgbClr val="C0504D"/>
    <a:srgbClr val="8064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696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629BD-FF42-4518-8BB0-F2094651C26A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A63C85-1C9F-460D-8448-01A8D1C2C3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520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63C85-1C9F-460D-8448-01A8D1C2C33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804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63C85-1C9F-460D-8448-01A8D1C2C33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627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63C85-1C9F-460D-8448-01A8D1C2C33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500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A63C85-1C9F-460D-8448-01A8D1C2C33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227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63C85-1C9F-460D-8448-01A8D1C2C33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10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63C85-1C9F-460D-8448-01A8D1C2C33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65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63C85-1C9F-460D-8448-01A8D1C2C33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859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A63C85-1C9F-460D-8448-01A8D1C2C33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289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5">
            <a:extLst>
              <a:ext uri="{FF2B5EF4-FFF2-40B4-BE49-F238E27FC236}">
                <a16:creationId xmlns:a16="http://schemas.microsoft.com/office/drawing/2014/main" id="{C20398A0-9F25-44AD-9951-9627ACD169E2}"/>
              </a:ext>
            </a:extLst>
          </p:cNvPr>
          <p:cNvGrpSpPr/>
          <p:nvPr/>
        </p:nvGrpSpPr>
        <p:grpSpPr>
          <a:xfrm>
            <a:off x="465870" y="2465070"/>
            <a:ext cx="17356260" cy="6553200"/>
            <a:chOff x="0" y="0"/>
            <a:chExt cx="1814042" cy="985103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C76E8872-6BF1-4EB1-AAB0-41B660AAF6DF}"/>
                </a:ext>
              </a:extLst>
            </p:cNvPr>
            <p:cNvSpPr/>
            <p:nvPr/>
          </p:nvSpPr>
          <p:spPr>
            <a:xfrm>
              <a:off x="0" y="0"/>
              <a:ext cx="1814042" cy="985103"/>
            </a:xfrm>
            <a:custGeom>
              <a:avLst/>
              <a:gdLst/>
              <a:ahLst/>
              <a:cxnLst/>
              <a:rect l="l" t="t" r="r" b="b"/>
              <a:pathLst>
                <a:path w="1814042" h="985103">
                  <a:moveTo>
                    <a:pt x="1689582" y="985103"/>
                  </a:moveTo>
                  <a:lnTo>
                    <a:pt x="124460" y="985103"/>
                  </a:lnTo>
                  <a:cubicBezTo>
                    <a:pt x="55880" y="985103"/>
                    <a:pt x="0" y="929223"/>
                    <a:pt x="0" y="86064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689582" y="0"/>
                  </a:lnTo>
                  <a:cubicBezTo>
                    <a:pt x="1758162" y="0"/>
                    <a:pt x="1814042" y="55880"/>
                    <a:pt x="1814042" y="124460"/>
                  </a:cubicBezTo>
                  <a:lnTo>
                    <a:pt x="1814042" y="860643"/>
                  </a:lnTo>
                  <a:cubicBezTo>
                    <a:pt x="1814042" y="929223"/>
                    <a:pt x="1758162" y="985103"/>
                    <a:pt x="1689582" y="985103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9" name="TextBox 8">
            <a:extLst>
              <a:ext uri="{FF2B5EF4-FFF2-40B4-BE49-F238E27FC236}">
                <a16:creationId xmlns:a16="http://schemas.microsoft.com/office/drawing/2014/main" id="{D0B605CB-06C9-435E-816D-7F2E1A2F2D2B}"/>
              </a:ext>
            </a:extLst>
          </p:cNvPr>
          <p:cNvSpPr txBox="1"/>
          <p:nvPr/>
        </p:nvSpPr>
        <p:spPr>
          <a:xfrm>
            <a:off x="1112970" y="3525679"/>
            <a:ext cx="16108230" cy="4431983"/>
          </a:xfrm>
          <a:prstGeom prst="rect">
            <a:avLst/>
          </a:prstGeom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-65" normalizeH="0" baseline="0" noProof="0" dirty="0">
                <a:ln>
                  <a:noFill/>
                </a:ln>
                <a:solidFill>
                  <a:srgbClr val="E04E39"/>
                </a:solidFill>
                <a:effectLst/>
                <a:uLnTx/>
                <a:uFillTx/>
                <a:latin typeface="Ubuntu Bold" panose="020B0604020202020204" charset="0"/>
                <a:ea typeface="+mn-ea"/>
                <a:cs typeface="+mn-cs"/>
              </a:rPr>
              <a:t>Социальное предпринимательство – это коммерческая деятельность</a:t>
            </a:r>
            <a:r>
              <a:rPr kumimoji="0" lang="ru-RU" sz="3600" b="0" i="0" u="none" strike="noStrike" kern="1200" cap="none" spc="-65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, направленная на достижение </a:t>
            </a:r>
            <a:r>
              <a:rPr kumimoji="0" lang="ru-RU" sz="3600" b="0" i="0" u="none" strike="noStrike" kern="1200" cap="none" spc="-65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 Bold" panose="020B0604020202020204" charset="0"/>
                <a:ea typeface="+mn-ea"/>
                <a:cs typeface="+mn-cs"/>
              </a:rPr>
              <a:t>общественно полезных целей</a:t>
            </a:r>
            <a:r>
              <a:rPr kumimoji="0" lang="ru-RU" sz="3600" b="0" i="0" u="none" strike="noStrike" kern="1200" cap="none" spc="-65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, способствующая </a:t>
            </a:r>
            <a:r>
              <a:rPr kumimoji="0" lang="ru-RU" sz="3600" b="0" i="0" u="none" strike="noStrike" kern="1200" cap="none" spc="-65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 Bold" panose="020B0604020202020204" charset="0"/>
                <a:ea typeface="+mn-ea"/>
                <a:cs typeface="+mn-cs"/>
              </a:rPr>
              <a:t>решению социальных проблем граждан и общества </a:t>
            </a:r>
            <a:r>
              <a:rPr kumimoji="0" lang="ru-RU" sz="3600" b="0" i="0" u="none" strike="noStrike" kern="1200" cap="none" spc="-65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и осуществляемая в соответствии с условиями, предусмотренными </a:t>
            </a:r>
            <a:r>
              <a:rPr kumimoji="0" lang="ru-RU" sz="3600" b="0" i="0" u="none" strike="noStrike" kern="1200" cap="none" spc="-65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 Bold" panose="020B0604020202020204" charset="0"/>
                <a:ea typeface="+mn-ea"/>
                <a:cs typeface="+mn-cs"/>
              </a:rPr>
              <a:t>частью 1 статьи 24.1 ФЗ № 209-ФЗ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-65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Ubuntu Bold" panose="020B0604020202020204" charset="0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E15642"/>
                </a:solidFill>
                <a:effectLst/>
                <a:uLnTx/>
                <a:uFillTx/>
                <a:latin typeface="Ubuntu Bold" panose="020B0604020202020204" charset="0"/>
                <a:ea typeface="+mn-ea"/>
                <a:cs typeface="Times New Roman" panose="02020603050405020304" pitchFamily="18" charset="0"/>
              </a:rPr>
              <a:t>Уполномоченный орган </a:t>
            </a: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Times New Roman" panose="02020603050405020304" pitchFamily="18" charset="0"/>
              </a:rPr>
              <a:t>- </a:t>
            </a: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Ubuntu Bold" panose="020B0604020202020204" charset="0"/>
                <a:ea typeface="+mn-ea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 </a:t>
            </a:r>
            <a:endParaRPr kumimoji="0" lang="ru-RU" sz="3600" b="0" i="0" u="none" strike="noStrike" kern="1200" cap="none" spc="-65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Ubuntu Bold" panose="020B0604020202020204" charset="0"/>
              <a:ea typeface="+mn-ea"/>
              <a:cs typeface="+mn-cs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4AC99E6-3523-4460-B8BC-7D75B7AE2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33D4D3F-C2FE-44C2-A925-6BE53564BA10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0" name="Picture 11">
            <a:extLst>
              <a:ext uri="{FF2B5EF4-FFF2-40B4-BE49-F238E27FC236}">
                <a16:creationId xmlns:a16="http://schemas.microsoft.com/office/drawing/2014/main" id="{04C932B2-D76D-4209-AE67-6874C85634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990600" y="2847355"/>
            <a:ext cx="16306800" cy="7096745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2510956" y="1480996"/>
            <a:ext cx="14468091" cy="1071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9240"/>
              </a:lnSpc>
            </a:pPr>
            <a:r>
              <a:rPr lang="ru-RU" sz="7200" spc="-154" dirty="0">
                <a:solidFill>
                  <a:srgbClr val="E04E39"/>
                </a:solidFill>
                <a:latin typeface="Ubuntu Bold"/>
              </a:rPr>
              <a:t>ТРЕБОВАНИЯ</a:t>
            </a:r>
            <a:endParaRPr lang="en-US" sz="7700" spc="-154" dirty="0">
              <a:solidFill>
                <a:srgbClr val="E04E39"/>
              </a:solidFill>
              <a:latin typeface="Ubuntu Bold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CEF760B0-4CD7-4868-961E-EDAECF6C3FBC}"/>
              </a:ext>
            </a:extLst>
          </p:cNvPr>
          <p:cNvSpPr txBox="1"/>
          <p:nvPr/>
        </p:nvSpPr>
        <p:spPr>
          <a:xfrm>
            <a:off x="1371600" y="3314700"/>
            <a:ext cx="15191769" cy="6374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>
                <a:latin typeface="Ubuntu" panose="020B0604020202020204" charset="0"/>
              </a:rPr>
              <a:t>Заявитель должен: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>
                <a:latin typeface="Ubuntu" panose="020B0604020202020204" charset="0"/>
              </a:rPr>
              <a:t> являться </a:t>
            </a:r>
            <a:r>
              <a:rPr lang="ru-RU" sz="2800" dirty="0">
                <a:latin typeface="Ubuntu Bold" panose="020B0604020202020204" charset="0"/>
              </a:rPr>
              <a:t>субъектом малого или среднего предпринимательства</a:t>
            </a:r>
            <a:r>
              <a:rPr lang="ru-RU" sz="2800" dirty="0">
                <a:latin typeface="Ubuntu" panose="020B0604020202020204" charset="0"/>
              </a:rPr>
              <a:t>, сведения о котором </a:t>
            </a:r>
            <a:r>
              <a:rPr lang="ru-RU" sz="2800" dirty="0">
                <a:latin typeface="Ubuntu Bold" panose="020B0604020202020204" charset="0"/>
              </a:rPr>
              <a:t>внесены в единый реестр субъектов малого и среднего предпринимательства </a:t>
            </a:r>
            <a:r>
              <a:rPr lang="ru-RU" sz="2800" dirty="0">
                <a:latin typeface="Ubuntu" panose="020B0604020202020204" charset="0"/>
              </a:rPr>
              <a:t>в соответствии с Федеральным законом №209-ФЗ «О развитии малого и среднего предпринимательства в Российской Федерации»</a:t>
            </a:r>
            <a:r>
              <a:rPr lang="en-US" sz="2800" dirty="0">
                <a:latin typeface="Ubuntu" panose="020B0604020202020204" charset="0"/>
              </a:rPr>
              <a:t>;</a:t>
            </a:r>
            <a:endParaRPr lang="ru-RU" sz="2800" dirty="0">
              <a:latin typeface="Ubuntu" panose="020B0604020202020204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>
                <a:latin typeface="Ubuntu" panose="020B0604020202020204" charset="0"/>
              </a:rPr>
              <a:t>быть зарегистрирован в качестве субъекта МСП на территории </a:t>
            </a:r>
            <a:r>
              <a:rPr lang="ru-RU" sz="2800" dirty="0">
                <a:latin typeface="Ubuntu Bold" panose="020B0604020202020204" charset="0"/>
              </a:rPr>
              <a:t>Ленинградской области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800" dirty="0">
                <a:latin typeface="Ubuntu" panose="020B0604020202020204" charset="0"/>
              </a:rPr>
              <a:t>Не осуществлять деятельность по производству и (или) реализации подакцизных товаров, а также по добыче и (или) реализации полезных ископаемых, за исключением общераспространенных полезных ископаемых.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540C76D-1ABD-4797-B954-2D4712466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F47AE1-25D5-4FF5-881F-BE21314043DD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2197AF1C-9FEB-423D-978F-C0886A17980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276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1060155" y="2063249"/>
            <a:ext cx="15801335" cy="7982334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1504881" y="976785"/>
            <a:ext cx="15999552" cy="9782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lnSpc>
                <a:spcPts val="9240"/>
              </a:lnSpc>
            </a:pPr>
            <a:r>
              <a:rPr lang="ru-RU" sz="3600" spc="-154" dirty="0">
                <a:solidFill>
                  <a:srgbClr val="E04E39"/>
                </a:solidFill>
                <a:latin typeface="Ubuntu Bold"/>
              </a:rPr>
              <a:t>УСЛОВИЯ ПРИЗНАНИЯ СОЦИАЛЬНЫМ ПРЕДПРИЯТИЕМ</a:t>
            </a:r>
            <a:r>
              <a:rPr lang="ru-RU" sz="2400" spc="-154" dirty="0">
                <a:solidFill>
                  <a:srgbClr val="E04E39"/>
                </a:solidFill>
                <a:latin typeface="Ubuntu Bold"/>
              </a:rPr>
              <a:t>: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30B547E-52E4-4491-A1A6-F8552F75F7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665" y="2123848"/>
            <a:ext cx="14277336" cy="6176502"/>
          </a:xfrm>
          <a:prstGeom prst="rect">
            <a:avLst/>
          </a:prstGeom>
        </p:spPr>
      </p:pic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991AF5D2-DBAD-4CDB-AA87-CD6C1CC16A26}"/>
              </a:ext>
            </a:extLst>
          </p:cNvPr>
          <p:cNvSpPr/>
          <p:nvPr/>
        </p:nvSpPr>
        <p:spPr>
          <a:xfrm>
            <a:off x="1988982" y="8177804"/>
            <a:ext cx="6774018" cy="1327242"/>
          </a:xfrm>
          <a:prstGeom prst="roundRect">
            <a:avLst/>
          </a:prstGeom>
          <a:solidFill>
            <a:srgbClr val="EC6856"/>
          </a:solidFill>
          <a:ln>
            <a:solidFill>
              <a:srgbClr val="6325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1.1 инвалиды и лица с ограниченными возможностями здоровья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79D943B5-7EF1-4C70-95FB-28C9304CCDB1}"/>
              </a:ext>
            </a:extLst>
          </p:cNvPr>
          <p:cNvSpPr/>
          <p:nvPr/>
        </p:nvSpPr>
        <p:spPr>
          <a:xfrm>
            <a:off x="9041963" y="8163886"/>
            <a:ext cx="6774018" cy="1327242"/>
          </a:xfrm>
          <a:prstGeom prst="roundRect">
            <a:avLst/>
          </a:prstGeom>
          <a:solidFill>
            <a:srgbClr val="EC6856"/>
          </a:solidFill>
          <a:ln>
            <a:solidFill>
              <a:srgbClr val="6325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Категория, дополнительно установленная Ленинградской областью в соответствии с п.4.2 статьи 24.1. 209-ФЗ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406E814-E3A7-44CB-BFE4-F97F6CACB9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E674537-9693-4A67-900B-64AF058ABE2C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4" name="Picture 11">
            <a:extLst>
              <a:ext uri="{FF2B5EF4-FFF2-40B4-BE49-F238E27FC236}">
                <a16:creationId xmlns:a16="http://schemas.microsoft.com/office/drawing/2014/main" id="{D2004398-7D28-4524-B061-BEDEF8FBD75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40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965737" y="2054798"/>
            <a:ext cx="16356525" cy="7697813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4193944" y="425212"/>
            <a:ext cx="14468091" cy="1024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9240"/>
              </a:lnSpc>
            </a:pPr>
            <a:r>
              <a:rPr lang="ru-RU" sz="4000" u="sng" spc="-154" dirty="0">
                <a:solidFill>
                  <a:srgbClr val="E04E39"/>
                </a:solidFill>
                <a:latin typeface="Ubuntu Bold"/>
              </a:rPr>
              <a:t>КАТЕГОРИЯ 1</a:t>
            </a:r>
            <a:endParaRPr lang="en-US" sz="4400" u="sng" spc="-154" dirty="0">
              <a:solidFill>
                <a:srgbClr val="E04E39"/>
              </a:solidFill>
              <a:latin typeface="Ubuntu Bold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CEF760B0-4CD7-4868-961E-EDAECF6C3FBC}"/>
              </a:ext>
            </a:extLst>
          </p:cNvPr>
          <p:cNvSpPr txBox="1"/>
          <p:nvPr/>
        </p:nvSpPr>
        <p:spPr>
          <a:xfrm>
            <a:off x="998394" y="1269109"/>
            <a:ext cx="15832963" cy="7963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4000" b="1" dirty="0">
                <a:solidFill>
                  <a:srgbClr val="E04E39"/>
                </a:solidFill>
                <a:latin typeface="Ubuntu" panose="020B0604020202020204" charset="0"/>
              </a:rPr>
              <a:t>Обеспечение занятости социально уязвимых категорий граждан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B05F26-8BEC-4B5B-9A60-85DA7EF1ECB4}"/>
              </a:ext>
            </a:extLst>
          </p:cNvPr>
          <p:cNvSpPr txBox="1"/>
          <p:nvPr/>
        </p:nvSpPr>
        <p:spPr>
          <a:xfrm>
            <a:off x="1453664" y="2264440"/>
            <a:ext cx="8147535" cy="79440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E04E39"/>
                </a:solidFill>
                <a:latin typeface="Ubuntu Bold" panose="020B0604020202020204" charset="0"/>
              </a:rPr>
              <a:t>Кому подходит?</a:t>
            </a:r>
          </a:p>
          <a:p>
            <a:pPr algn="just"/>
            <a:endParaRPr lang="ru-RU" sz="2400" dirty="0">
              <a:latin typeface="Ubuntu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Ubuntu" panose="020B0604020202020204" charset="0"/>
              </a:rPr>
              <a:t>Подходит заявителям, которые нанимают граждан, отнесенных к категориям социально уязвимых, при необходимости создавая для них особые условия труда, что позволяет им участвовать в трудовой деятельности наравне с другими членами общества.</a:t>
            </a: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E04E39"/>
                </a:solidFill>
                <a:latin typeface="Ubuntu Bold" panose="020B0604020202020204" charset="0"/>
              </a:rPr>
              <a:t>Требования</a:t>
            </a:r>
          </a:p>
          <a:p>
            <a:pPr algn="just"/>
            <a:endParaRPr lang="ru-RU" sz="2400" dirty="0">
              <a:solidFill>
                <a:srgbClr val="E04E39"/>
              </a:solidFill>
              <a:latin typeface="Ubuntu Bold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Доля таких работников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от общего количества работников должна составлять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не менее 50 % (но не менее двух человек),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а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фонд оплаты труда 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– </a:t>
            </a:r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не менее 25 %. 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Ubuntu" panose="020B0604020202020204" charset="0"/>
              </a:rPr>
              <a:t>Если у предпринимателя с инвалидностью </a:t>
            </a:r>
            <a:r>
              <a:rPr lang="ru-RU" sz="2000" dirty="0">
                <a:latin typeface="Ubuntu Bold" panose="020B0604020202020204" charset="0"/>
              </a:rPr>
              <a:t>есть наемные работники</a:t>
            </a:r>
            <a:r>
              <a:rPr lang="ru-RU" sz="2000" dirty="0">
                <a:latin typeface="Ubuntu" panose="020B0604020202020204" charset="0"/>
              </a:rPr>
              <a:t>, то для получения статуса социального предприятия индивидуальный предприниматель учитывает себя в среднесписочной численности сотрудников из числа социально уязвимых категорий граждан.</a:t>
            </a:r>
          </a:p>
          <a:p>
            <a:pPr algn="just">
              <a:lnSpc>
                <a:spcPct val="150000"/>
              </a:lnSpc>
            </a:pPr>
            <a:endParaRPr lang="ru-RU" sz="2800" dirty="0">
              <a:latin typeface="Ubuntu" panose="020B060402020202020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6F22FC5-C891-4501-8DE5-3A7452C56C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1D7FE06-2288-40C1-93B0-D5D8DF5C0872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5" name="Picture 11">
            <a:extLst>
              <a:ext uri="{FF2B5EF4-FFF2-40B4-BE49-F238E27FC236}">
                <a16:creationId xmlns:a16="http://schemas.microsoft.com/office/drawing/2014/main" id="{93DC6633-F866-4E39-8823-FB52D14F7F2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EB48BF0-F6A3-46D8-B27E-0C13D65325F1}"/>
              </a:ext>
            </a:extLst>
          </p:cNvPr>
          <p:cNvSpPr txBox="1"/>
          <p:nvPr/>
        </p:nvSpPr>
        <p:spPr>
          <a:xfrm>
            <a:off x="10496515" y="2025406"/>
            <a:ext cx="6468681" cy="7113999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marL="261938" algn="just" defTabSz="912813">
              <a:lnSpc>
                <a:spcPct val="150000"/>
              </a:lnSpc>
            </a:pPr>
            <a:r>
              <a:rPr lang="ru-RU" sz="3200" u="sng" spc="-154" dirty="0">
                <a:solidFill>
                  <a:srgbClr val="E04E39"/>
                </a:solidFill>
                <a:latin typeface="Ubuntu Bold"/>
              </a:rPr>
              <a:t>КАТЕГОРИЯ 1.1</a:t>
            </a:r>
            <a:endParaRPr lang="en-US" sz="3600" u="sng" spc="-154" dirty="0">
              <a:solidFill>
                <a:srgbClr val="E04E39"/>
              </a:solidFill>
              <a:latin typeface="Ubuntu Bold"/>
            </a:endParaRPr>
          </a:p>
          <a:p>
            <a:pPr marL="261938" algn="just" defTabSz="912813">
              <a:lnSpc>
                <a:spcPct val="150000"/>
              </a:lnSpc>
            </a:pPr>
            <a:r>
              <a:rPr lang="ru-RU" sz="2000" dirty="0">
                <a:solidFill>
                  <a:srgbClr val="E04E39"/>
                </a:solidFill>
                <a:latin typeface="Ubuntu Bold" panose="020B0604020202020204" charset="0"/>
              </a:rPr>
              <a:t>Кому подходит?</a:t>
            </a:r>
          </a:p>
          <a:p>
            <a:pPr marL="261938" algn="just" defTabSz="912813"/>
            <a:endParaRPr lang="ru-RU" sz="2000" dirty="0">
              <a:latin typeface="Ubuntu" panose="020B0604020202020204" charset="0"/>
            </a:endParaRPr>
          </a:p>
          <a:p>
            <a:pPr marL="261938" algn="just" defTabSz="912813">
              <a:lnSpc>
                <a:spcPct val="150000"/>
              </a:lnSpc>
            </a:pPr>
            <a:r>
              <a:rPr lang="ru-RU" dirty="0">
                <a:latin typeface="Ubuntu" panose="020B0604020202020204" charset="0"/>
              </a:rPr>
              <a:t>Индивидуальным предпринимателям инвалидам, осуществляющим деятельность без привлечения наемных сотрудников</a:t>
            </a:r>
          </a:p>
          <a:p>
            <a:pPr marL="261938" algn="just" defTabSz="912813">
              <a:lnSpc>
                <a:spcPct val="150000"/>
              </a:lnSpc>
            </a:pPr>
            <a:r>
              <a:rPr lang="ru-RU" sz="2000" dirty="0">
                <a:solidFill>
                  <a:srgbClr val="E04E39"/>
                </a:solidFill>
                <a:latin typeface="Ubuntu Bold" panose="020B0604020202020204" charset="0"/>
              </a:rPr>
              <a:t>Требования</a:t>
            </a:r>
          </a:p>
          <a:p>
            <a:pPr marL="261938" algn="just" defTabSz="912813"/>
            <a:endParaRPr lang="ru-RU" sz="2000" dirty="0">
              <a:solidFill>
                <a:srgbClr val="E04E39"/>
              </a:solidFill>
              <a:latin typeface="Ubuntu Bold" panose="020B0604020202020204" charset="0"/>
            </a:endParaRPr>
          </a:p>
          <a:p>
            <a:pPr marL="261938" algn="just" defTabSz="912813">
              <a:lnSpc>
                <a:spcPct val="150000"/>
              </a:lnSpc>
            </a:pPr>
            <a:r>
              <a:rPr lang="ru-RU" dirty="0">
                <a:latin typeface="Ubuntu" panose="020B0604020202020204" charset="0"/>
              </a:rPr>
              <a:t>Осуществлять деятельность без привлечения наемных сотрудников</a:t>
            </a:r>
          </a:p>
          <a:p>
            <a:pPr marL="261938" algn="just" defTabSz="912813">
              <a:lnSpc>
                <a:spcPct val="150000"/>
              </a:lnSpc>
            </a:pPr>
            <a:r>
              <a:rPr lang="ru-RU" dirty="0">
                <a:latin typeface="Ubuntu" panose="020B0604020202020204" charset="0"/>
              </a:rPr>
              <a:t>Иметь инвалидность</a:t>
            </a:r>
          </a:p>
          <a:p>
            <a:pPr marL="261938" algn="just" defTabSz="912813"/>
            <a:endParaRPr lang="ru-RU" dirty="0">
              <a:latin typeface="Ubuntu" panose="020B0604020202020204" charset="0"/>
            </a:endParaRPr>
          </a:p>
          <a:p>
            <a:pPr marL="261938" algn="just" defTabSz="912813">
              <a:lnSpc>
                <a:spcPct val="150000"/>
              </a:lnSpc>
            </a:pPr>
            <a:r>
              <a:rPr lang="ru-RU" sz="2000" dirty="0">
                <a:solidFill>
                  <a:srgbClr val="E04E39"/>
                </a:solidFill>
                <a:latin typeface="Ubuntu Bold" panose="020B0604020202020204" charset="0"/>
              </a:rPr>
              <a:t>Важно!</a:t>
            </a:r>
          </a:p>
          <a:p>
            <a:pPr marL="261938" algn="just" defTabSz="912813">
              <a:lnSpc>
                <a:spcPct val="150000"/>
              </a:lnSpc>
            </a:pPr>
            <a:r>
              <a:rPr lang="ru-RU" dirty="0">
                <a:latin typeface="Ubuntu" panose="020B0604020202020204" charset="0"/>
              </a:rPr>
              <a:t>Заявитель по такой категории может получить социальный статус сразу после регистрации ИП и появления сведений о субъекте МСП в Едином реестре малого и среднего предпринимательства.</a:t>
            </a:r>
          </a:p>
        </p:txBody>
      </p:sp>
    </p:spTree>
    <p:extLst>
      <p:ext uri="{BB962C8B-B14F-4D97-AF65-F5344CB8AC3E}">
        <p14:creationId xmlns:p14="http://schemas.microsoft.com/office/powerpoint/2010/main" val="2623806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461433" y="2028079"/>
            <a:ext cx="17365134" cy="7611221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1676400" y="986609"/>
            <a:ext cx="17365133" cy="10405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92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4" dirty="0">
                <a:solidFill>
                  <a:srgbClr val="E04E39"/>
                </a:solidFill>
                <a:latin typeface="Ubuntu Bold"/>
              </a:rPr>
              <a:t>КАТЕГОРИИ </a:t>
            </a:r>
            <a:r>
              <a:rPr kumimoji="0" lang="ru-RU" sz="4800" b="0" i="0" u="none" strike="noStrike" kern="1200" cap="none" spc="-154" normalizeH="0" baseline="0" noProof="0" dirty="0">
                <a:ln>
                  <a:noFill/>
                </a:ln>
                <a:solidFill>
                  <a:srgbClr val="E04E39"/>
                </a:solidFill>
                <a:effectLst/>
                <a:uLnTx/>
                <a:uFillTx/>
                <a:latin typeface="Ubuntu Bold"/>
                <a:ea typeface="+mn-ea"/>
                <a:cs typeface="+mn-cs"/>
              </a:rPr>
              <a:t>СОЦИАЛЬНО УЯЗВИМЫХ ГРАЖДАН</a:t>
            </a:r>
            <a:endParaRPr kumimoji="0" lang="en-US" sz="5400" b="0" i="0" u="none" strike="noStrike" kern="1200" cap="none" spc="-154" normalizeH="0" baseline="0" noProof="0" dirty="0">
              <a:ln>
                <a:noFill/>
              </a:ln>
              <a:solidFill>
                <a:srgbClr val="E04E39"/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CEF760B0-4CD7-4868-961E-EDAECF6C3FBC}"/>
              </a:ext>
            </a:extLst>
          </p:cNvPr>
          <p:cNvSpPr txBox="1"/>
          <p:nvPr/>
        </p:nvSpPr>
        <p:spPr>
          <a:xfrm>
            <a:off x="1095166" y="2028079"/>
            <a:ext cx="15953769" cy="76416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E04E39"/>
              </a:solidFill>
              <a:effectLst/>
              <a:uLnTx/>
              <a:uFillTx/>
              <a:latin typeface="Ubuntu Bold" panose="020B0604020202020204" charset="0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E04E39"/>
                </a:solidFill>
                <a:effectLst/>
                <a:uLnTx/>
                <a:uFillTx/>
                <a:latin typeface="Ubuntu Bold" panose="020B0604020202020204" charset="0"/>
                <a:ea typeface="+mn-ea"/>
                <a:cs typeface="+mn-cs"/>
              </a:rPr>
              <a:t>Кто относится?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инвалиды и лица с ограниченными возможностями здоровья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одинокие и (или) многодетные родители, воспитывающие несовершеннолетних детей, в том числе детей-инвалидов;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пенсионеры и граждане предпенсионного возраста (в течение пяти лет до наступления возраста, дающего право на страховую пенсию по старости, в том числе назначаемую досрочно);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выпускники детских домов в возрасте до двадцати трех лет;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лица, осужденные к лишению свободы (при условии наличия гражданско-правового договора субъекта малого или среднего предпринимательства с учреждением уголовно-исполнительной системы) и принудительным работам в период отбывания наказания, и лица, освобожденные из мест лишения свободы и имеющие неснятую или непогашенную судимость;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 лица без определенного места жительства и занятий;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граждане признанные нуждающимися в социальном обслуживании;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лица, проходившие военную службу, службу в органах внутренних дел, Государственной противопожарной службе, учреждениях и органах уголовно-исполнительной системы, войсках национальной гвардии Российской Федерации, органах принудительного исполнения Российской Федерации и принимавшие участие в специальной военной операции на территориях Украины, Донецкой Народной Республики и Луганской Народной Республики с 24 февраля 2022 года, на территориях Запорожской области и Херсонской области с 30 сентября 2022 года и (или) выполнявшие возложенные на них задачи на указанных территориях в период проведения специальной военной операции;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 panose="020B0604020202020204" charset="0"/>
                <a:ea typeface="+mn-ea"/>
                <a:cs typeface="+mn-cs"/>
              </a:rPr>
              <a:t>ветераны боевых действий;</a:t>
            </a:r>
            <a:endParaRPr lang="ru-RU" sz="2000" dirty="0">
              <a:solidFill>
                <a:prstClr val="black"/>
              </a:solidFill>
              <a:latin typeface="Ubuntu" panose="020B0604020202020204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>
                <a:solidFill>
                  <a:prstClr val="black"/>
                </a:solidFill>
                <a:latin typeface="Ubuntu" panose="020B0604020202020204" charset="0"/>
              </a:rPr>
              <a:t>вдовы</a:t>
            </a:r>
            <a:r>
              <a:rPr lang="ru-RU" sz="2000" dirty="0">
                <a:solidFill>
                  <a:prstClr val="black"/>
                </a:solidFill>
                <a:latin typeface="Ubuntu" panose="020B0604020202020204" charset="0"/>
              </a:rPr>
              <a:t>(вдовцы) ветеранов </a:t>
            </a:r>
            <a:r>
              <a:rPr lang="ru-RU" sz="2000">
                <a:solidFill>
                  <a:prstClr val="black"/>
                </a:solidFill>
                <a:latin typeface="Ubuntu" panose="020B0604020202020204" charset="0"/>
              </a:rPr>
              <a:t>боевых действий.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buntu" panose="020B0604020202020204" charset="0"/>
              <a:ea typeface="+mn-ea"/>
              <a:cs typeface="+mn-cs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D3CF7AE-84B9-4B50-9A33-B15E4B2C5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AA340F5-E2D6-472D-A751-5BAB09C117A7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8" name="Picture 11">
            <a:extLst>
              <a:ext uri="{FF2B5EF4-FFF2-40B4-BE49-F238E27FC236}">
                <a16:creationId xmlns:a16="http://schemas.microsoft.com/office/drawing/2014/main" id="{6547C4F0-5CAD-4B6B-B7FC-C72F26470D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90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1139906" y="2705100"/>
            <a:ext cx="16585124" cy="7391366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4168544" y="243216"/>
            <a:ext cx="14468091" cy="1024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9240"/>
              </a:lnSpc>
            </a:pPr>
            <a:r>
              <a:rPr lang="ru-RU" sz="4000" spc="-154" dirty="0">
                <a:solidFill>
                  <a:srgbClr val="E04E39"/>
                </a:solidFill>
                <a:latin typeface="Ubuntu Bold"/>
              </a:rPr>
              <a:t>КАТЕГОРИЯ 2</a:t>
            </a:r>
            <a:endParaRPr lang="en-US" sz="4000" spc="-154" dirty="0">
              <a:solidFill>
                <a:srgbClr val="E04E39"/>
              </a:solidFill>
              <a:latin typeface="Ubuntu Bold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CEF760B0-4CD7-4868-961E-EDAECF6C3FBC}"/>
              </a:ext>
            </a:extLst>
          </p:cNvPr>
          <p:cNvSpPr txBox="1"/>
          <p:nvPr/>
        </p:nvSpPr>
        <p:spPr>
          <a:xfrm>
            <a:off x="798528" y="1473994"/>
            <a:ext cx="16117871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ru-RU" sz="4000" b="1" dirty="0">
                <a:solidFill>
                  <a:srgbClr val="E04E39"/>
                </a:solidFill>
                <a:latin typeface="Ubuntu" panose="020B0604020202020204" charset="0"/>
              </a:rPr>
              <a:t>Обеспечение реализации товаров (работ, услуг), произведенных с участием социально уязвимых категорий граждан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B05F26-8BEC-4B5B-9A60-85DA7EF1ECB4}"/>
              </a:ext>
            </a:extLst>
          </p:cNvPr>
          <p:cNvSpPr txBox="1"/>
          <p:nvPr/>
        </p:nvSpPr>
        <p:spPr>
          <a:xfrm>
            <a:off x="1988982" y="2853896"/>
            <a:ext cx="15191769" cy="57561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E04E39"/>
                </a:solidFill>
                <a:latin typeface="Ubuntu Bold" panose="020B0604020202020204" charset="0"/>
              </a:rPr>
              <a:t>Кому подходит?</a:t>
            </a:r>
          </a:p>
          <a:p>
            <a:pPr algn="just"/>
            <a:endParaRPr lang="ru-RU" sz="2800" dirty="0">
              <a:latin typeface="Ubuntu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latin typeface="Ubuntu" panose="020B0604020202020204" charset="0"/>
              </a:rPr>
              <a:t>Заявителям, которые реализуют товары (работы, услуги), произведенные гражданами, отнесенными к категориям социально уязвимых (</a:t>
            </a:r>
            <a:r>
              <a:rPr lang="ru-RU" sz="1600" dirty="0">
                <a:solidFill>
                  <a:srgbClr val="E04E39"/>
                </a:solidFill>
                <a:latin typeface="Ubuntu Bold" panose="020B0604020202020204" charset="0"/>
              </a:rPr>
              <a:t>если сам Заявитель относится к одной из категорий социально уязвимых граждан и обеспечивает реализацию только собственной продукции, то он не может соответствовать данной категории</a:t>
            </a:r>
            <a:r>
              <a:rPr lang="ru-RU" b="1" dirty="0"/>
              <a:t>).</a:t>
            </a:r>
            <a:endParaRPr lang="ru-RU" sz="2400" dirty="0">
              <a:latin typeface="Ubuntu" panose="020B0604020202020204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Ubuntu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E04E39"/>
                </a:solidFill>
                <a:latin typeface="Ubuntu Bold" panose="020B0604020202020204" charset="0"/>
              </a:rPr>
              <a:t>Требования</a:t>
            </a:r>
          </a:p>
          <a:p>
            <a:pPr algn="just"/>
            <a:endParaRPr lang="ru-RU" sz="2400" dirty="0">
              <a:solidFill>
                <a:srgbClr val="E04E39"/>
              </a:solidFill>
              <a:latin typeface="Ubuntu" panose="020B060402020202020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Доля доходов по итогам предыдущего года </a:t>
            </a:r>
            <a:r>
              <a:rPr lang="ru-RU" sz="2400" dirty="0">
                <a:latin typeface="Ubuntu" panose="020B0604020202020204" charset="0"/>
              </a:rPr>
              <a:t>должна составлять </a:t>
            </a:r>
            <a:r>
              <a:rPr lang="ru-RU" sz="2400" dirty="0">
                <a:latin typeface="Ubuntu Bold" panose="020B0604020202020204" charset="0"/>
              </a:rPr>
              <a:t>не менее 50 % в общем объеме</a:t>
            </a:r>
            <a:r>
              <a:rPr lang="ru-RU" sz="2400" dirty="0">
                <a:latin typeface="Ubuntu" panose="020B0604020202020204" charset="0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Ubuntu Bold" panose="020B0604020202020204" charset="0"/>
              </a:rPr>
              <a:t>не менее 50 % чистой прибыли</a:t>
            </a:r>
            <a:r>
              <a:rPr lang="ru-RU" sz="2400" dirty="0">
                <a:latin typeface="Ubuntu" panose="020B0604020202020204" charset="0"/>
              </a:rPr>
              <a:t>, полученной за предшествующий год, направлено на осуществление деятельности в текущем году (</a:t>
            </a:r>
            <a:r>
              <a:rPr lang="ru-RU" sz="2400" dirty="0">
                <a:latin typeface="Ubuntu Bold" panose="020B0604020202020204" charset="0"/>
              </a:rPr>
              <a:t>реинвестировано</a:t>
            </a:r>
            <a:r>
              <a:rPr lang="ru-RU" sz="2400" dirty="0">
                <a:latin typeface="Ubuntu" panose="020B0604020202020204" charset="0"/>
              </a:rPr>
              <a:t>).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05D4776-C3C7-4988-9884-DA855767BE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4D67EC8-1CE7-4FF8-A37A-FEC77B823C7F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F3019F42-FBF6-4940-83B0-9BEAEBE25D2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89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1155478" y="2440425"/>
            <a:ext cx="16585124" cy="7391366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4168544" y="297748"/>
            <a:ext cx="14468091" cy="1024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9240"/>
              </a:lnSpc>
            </a:pPr>
            <a:r>
              <a:rPr lang="ru-RU" sz="4000" spc="-154" dirty="0">
                <a:solidFill>
                  <a:srgbClr val="E04E39"/>
                </a:solidFill>
                <a:latin typeface="Ubuntu Bold"/>
              </a:rPr>
              <a:t>КАТЕГОРИЯ 3</a:t>
            </a:r>
            <a:endParaRPr lang="en-US" sz="4400" spc="-154" dirty="0">
              <a:solidFill>
                <a:srgbClr val="E04E39"/>
              </a:solidFill>
              <a:latin typeface="Ubuntu Bold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CEF760B0-4CD7-4868-961E-EDAECF6C3FBC}"/>
              </a:ext>
            </a:extLst>
          </p:cNvPr>
          <p:cNvSpPr txBox="1"/>
          <p:nvPr/>
        </p:nvSpPr>
        <p:spPr>
          <a:xfrm>
            <a:off x="2369982" y="1424847"/>
            <a:ext cx="14810769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ru-RU" sz="3200" b="1" dirty="0">
                <a:solidFill>
                  <a:srgbClr val="E04E39"/>
                </a:solidFill>
                <a:latin typeface="Ubuntu" panose="020B0604020202020204" charset="0"/>
              </a:rPr>
              <a:t>Производство товаров (работ услуг), предназначенных для граждан, отнесенных к категориям социально уязвимых категорий граждан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B05F26-8BEC-4B5B-9A60-85DA7EF1ECB4}"/>
              </a:ext>
            </a:extLst>
          </p:cNvPr>
          <p:cNvSpPr txBox="1"/>
          <p:nvPr/>
        </p:nvSpPr>
        <p:spPr>
          <a:xfrm>
            <a:off x="1988982" y="2589187"/>
            <a:ext cx="15191769" cy="6448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E04E39"/>
                </a:solidFill>
                <a:latin typeface="Ubuntu Bold" panose="020B0604020202020204" charset="0"/>
              </a:rPr>
              <a:t>Кому подходит?</a:t>
            </a:r>
          </a:p>
          <a:p>
            <a:pPr algn="just"/>
            <a:endParaRPr lang="ru-RU" sz="2800" dirty="0">
              <a:latin typeface="Ubuntu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latin typeface="Ubuntu" panose="020B0604020202020204" charset="0"/>
              </a:rPr>
              <a:t>Заявителям, которые осуществляют производство товаров (работ, услуг), предназначенных для граждан, отнесенных к категориям социально уязвимых, и направленных на преодоление и компенсацию ограничений их жизнедеятельности и возможности участия наравне с другими гражданами в жизни общества.</a:t>
            </a:r>
          </a:p>
          <a:p>
            <a:pPr algn="just">
              <a:lnSpc>
                <a:spcPct val="150000"/>
              </a:lnSpc>
            </a:pPr>
            <a:endParaRPr lang="ru-RU" sz="2400" dirty="0">
              <a:latin typeface="Ubuntu" panose="020B0604020202020204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rgbClr val="E04E39"/>
                </a:solidFill>
                <a:latin typeface="Ubuntu Bold" panose="020B0604020202020204" charset="0"/>
              </a:rPr>
              <a:t>Требования</a:t>
            </a:r>
          </a:p>
          <a:p>
            <a:pPr algn="just"/>
            <a:endParaRPr lang="ru-RU" sz="2400" dirty="0">
              <a:solidFill>
                <a:srgbClr val="E04E39"/>
              </a:solidFill>
              <a:latin typeface="Ubuntu" panose="020B060402020202020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Доля доходов по итогам предыдущего года </a:t>
            </a:r>
            <a:r>
              <a:rPr lang="ru-RU" sz="2400" dirty="0">
                <a:latin typeface="Ubuntu" panose="020B0604020202020204" charset="0"/>
              </a:rPr>
              <a:t>должна составлять </a:t>
            </a:r>
            <a:r>
              <a:rPr lang="ru-RU" sz="2400" dirty="0">
                <a:latin typeface="Ubuntu Bold" panose="020B0604020202020204" charset="0"/>
              </a:rPr>
              <a:t>не менее 50 % в общем объеме</a:t>
            </a:r>
            <a:r>
              <a:rPr lang="ru-RU" sz="2400" dirty="0">
                <a:latin typeface="Ubuntu" panose="020B0604020202020204" charset="0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latin typeface="Ubuntu Bold" panose="020B0604020202020204" charset="0"/>
              </a:rPr>
              <a:t>не менее 50 % чистой прибыли</a:t>
            </a:r>
            <a:r>
              <a:rPr lang="ru-RU" sz="2400" dirty="0">
                <a:latin typeface="Ubuntu" panose="020B0604020202020204" charset="0"/>
              </a:rPr>
              <a:t>, полученной за предшествующий год, направлено на осуществление деятельности в текущем году.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4B867A4-ABD0-49E2-A2B9-977E6169F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65D0EA6-61F7-4BD1-A477-482B474E7C11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28B18EB8-115C-4461-9742-F3E2A34C434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736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1066800" y="2520267"/>
            <a:ext cx="16633353" cy="7050491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4168544" y="287096"/>
            <a:ext cx="14468091" cy="1024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9240"/>
              </a:lnSpc>
            </a:pPr>
            <a:r>
              <a:rPr lang="ru-RU" sz="4000" spc="-154" dirty="0">
                <a:solidFill>
                  <a:srgbClr val="E04E39"/>
                </a:solidFill>
                <a:latin typeface="Ubuntu Bold"/>
              </a:rPr>
              <a:t>КАТЕГОРИЯ 4</a:t>
            </a:r>
            <a:endParaRPr lang="en-US" sz="4400" spc="-154" dirty="0">
              <a:solidFill>
                <a:srgbClr val="E04E39"/>
              </a:solidFill>
              <a:latin typeface="Ubuntu Bold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CEF760B0-4CD7-4868-961E-EDAECF6C3FBC}"/>
              </a:ext>
            </a:extLst>
          </p:cNvPr>
          <p:cNvSpPr txBox="1"/>
          <p:nvPr/>
        </p:nvSpPr>
        <p:spPr>
          <a:xfrm>
            <a:off x="2296885" y="1505818"/>
            <a:ext cx="15191769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ru-RU" sz="3200" b="1" dirty="0">
                <a:solidFill>
                  <a:srgbClr val="E04E39"/>
                </a:solidFill>
                <a:latin typeface="Ubuntu" panose="020B0604020202020204" charset="0"/>
              </a:rPr>
              <a:t>Осуществление деятельности, направленной на достижение общественно полезных целей и способствующей решению социальных проблем общества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B05F26-8BEC-4B5B-9A60-85DA7EF1ECB4}"/>
              </a:ext>
            </a:extLst>
          </p:cNvPr>
          <p:cNvSpPr txBox="1"/>
          <p:nvPr/>
        </p:nvSpPr>
        <p:spPr>
          <a:xfrm>
            <a:off x="1948164" y="2911707"/>
            <a:ext cx="4945217" cy="62676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E04E39"/>
                </a:solidFill>
                <a:latin typeface="Ubuntu Bold" panose="020B0604020202020204" charset="0"/>
              </a:rPr>
              <a:t>Кому подходит?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latin typeface="Ubuntu" panose="020B0604020202020204" charset="0"/>
              </a:rPr>
              <a:t>Заявителям, которые осуществляют деятельность, направленную на достижение общественно полезных целей и способствующую решению социальных проблем общества.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E04E39"/>
                </a:solidFill>
                <a:latin typeface="Ubuntu Bold" panose="020B0604020202020204" charset="0"/>
              </a:rPr>
              <a:t>Требования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Доля доходов по итогам предыдущего года </a:t>
            </a:r>
            <a:r>
              <a:rPr lang="ru-RU" dirty="0">
                <a:latin typeface="Ubuntu" panose="020B0604020202020204" charset="0"/>
              </a:rPr>
              <a:t>должна составлять </a:t>
            </a:r>
            <a:r>
              <a:rPr lang="ru-RU" dirty="0">
                <a:latin typeface="Ubuntu Bold" panose="020B0604020202020204" charset="0"/>
              </a:rPr>
              <a:t>не менее 50 % в общем объеме (кроме пункта И)</a:t>
            </a:r>
            <a:r>
              <a:rPr lang="ru-RU" dirty="0">
                <a:latin typeface="Ubuntu" panose="020B0604020202020204" charset="0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dirty="0">
                <a:latin typeface="Ubuntu Bold" panose="020B0604020202020204" charset="0"/>
              </a:rPr>
              <a:t>не менее 50 % чистой прибыли</a:t>
            </a:r>
            <a:r>
              <a:rPr lang="ru-RU" dirty="0">
                <a:latin typeface="Ubuntu" panose="020B0604020202020204" charset="0"/>
              </a:rPr>
              <a:t>, полученной за предшествующий год, направлено на осуществление деятельности в текущем году (кроме пункта И).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1EDCA95-F770-4CE9-AEDA-FB86660DAA88}"/>
              </a:ext>
            </a:extLst>
          </p:cNvPr>
          <p:cNvSpPr/>
          <p:nvPr/>
        </p:nvSpPr>
        <p:spPr>
          <a:xfrm>
            <a:off x="7774745" y="2417074"/>
            <a:ext cx="9144000" cy="7094250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endParaRPr lang="ru-RU" sz="1200" dirty="0">
              <a:latin typeface="Ubuntu" panose="020B0604020202020204" charset="0"/>
            </a:endParaRPr>
          </a:p>
          <a:p>
            <a:r>
              <a:rPr lang="ru-RU" sz="2000" dirty="0">
                <a:solidFill>
                  <a:srgbClr val="E04E39"/>
                </a:solidFill>
                <a:latin typeface="Ubuntu Bold" panose="020B0604020202020204" charset="0"/>
              </a:rPr>
              <a:t>Виды деятельности:</a:t>
            </a:r>
            <a:endParaRPr lang="en-US" sz="2000" dirty="0">
              <a:solidFill>
                <a:srgbClr val="E04E39"/>
              </a:solidFill>
              <a:latin typeface="Ubuntu Bold" panose="020B0604020202020204" charset="0"/>
            </a:endParaRPr>
          </a:p>
          <a:p>
            <a:endParaRPr lang="ru-RU" sz="2000" dirty="0">
              <a:solidFill>
                <a:srgbClr val="E04E39"/>
              </a:solidFill>
              <a:latin typeface="Ubuntu Bold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а) </a:t>
            </a:r>
            <a:r>
              <a:rPr lang="ru-RU" sz="1300" dirty="0">
                <a:latin typeface="Ubuntu" panose="020B0604020202020204" charset="0"/>
              </a:rPr>
              <a:t>деятельность по оказанию психолого-педагогических и иных услуг, направленных на укрепление семьи, обеспечение семейного воспитания детей и поддержку материнства и детства;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б) </a:t>
            </a:r>
            <a:r>
              <a:rPr lang="ru-RU" sz="1300" dirty="0">
                <a:latin typeface="Ubuntu" panose="020B0604020202020204" charset="0"/>
              </a:rPr>
              <a:t>деятельность по организации отдыха и оздоровления детей;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в) </a:t>
            </a:r>
            <a:r>
              <a:rPr lang="ru-RU" sz="1300" dirty="0">
                <a:latin typeface="Ubuntu" panose="020B0604020202020204" charset="0"/>
              </a:rPr>
              <a:t>деятельность по оказанию услуг в сфере дошкольного образования и общего образования, дополнительного образования детей;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г) </a:t>
            </a:r>
            <a:r>
              <a:rPr lang="ru-RU" sz="1300" dirty="0">
                <a:latin typeface="Ubuntu" panose="020B0604020202020204" charset="0"/>
              </a:rPr>
              <a:t>деятельность по оказанию психолого-педагогической, медицинской и социальной помощи обучающимся, испытывающим трудности в освоении основных общеобразовательных программ, развитии и социальной адаптации;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д) </a:t>
            </a:r>
            <a:r>
              <a:rPr lang="ru-RU" sz="1300" dirty="0">
                <a:latin typeface="Ubuntu" panose="020B0604020202020204" charset="0"/>
              </a:rPr>
              <a:t>деятельность по обучению работников и добровольцев (волонтеров) социально ориентированных некоммерческих организаций, направленному на повышение качества предоставления услуг такими организациями;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е) </a:t>
            </a:r>
            <a:r>
              <a:rPr lang="ru-RU" sz="1300" dirty="0">
                <a:latin typeface="Ubuntu" panose="020B0604020202020204" charset="0"/>
              </a:rPr>
              <a:t>культурно-просветительская деятельность (в том числе деятельность частных музеев, театров, библиотек, архивов, школ-студий, творческих мастерских, ботанических и зоологических садов, домов культуры, домов народного творчества);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ж) </a:t>
            </a:r>
            <a:r>
              <a:rPr lang="ru-RU" sz="1300" dirty="0">
                <a:latin typeface="Ubuntu" panose="020B0604020202020204" charset="0"/>
              </a:rPr>
              <a:t>деятельность по оказанию услуг, направленных на развитие межнационального сотрудничества, сохранение и защиту самобытности, культуры, языков и традиций народов Российской Федерации;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з) </a:t>
            </a:r>
            <a:r>
              <a:rPr lang="ru-RU" sz="1300" dirty="0">
                <a:latin typeface="Ubuntu" panose="020B0604020202020204" charset="0"/>
              </a:rPr>
              <a:t>выпуск периодических печатных изданий и книжной продукции, связанной с образованием, наукой и культурой, включенных в утвержденный Правительством Российской Федерации перечень видов периодических печатных изданий и книжной продукции, связанной с образованием, наукой и культурой, облагаемых при их реализации налогом на добавленную стоимость по ставке десять процентов;</a:t>
            </a:r>
          </a:p>
          <a:p>
            <a:endParaRPr lang="ru-RU" sz="1300" dirty="0">
              <a:latin typeface="Ubuntu" panose="020B0604020202020204" charset="0"/>
            </a:endParaRPr>
          </a:p>
          <a:p>
            <a:r>
              <a:rPr lang="ru-RU" sz="1300" b="1" dirty="0">
                <a:latin typeface="Ubuntu" panose="020B0604020202020204" charset="0"/>
              </a:rPr>
              <a:t>и) </a:t>
            </a:r>
            <a:r>
              <a:rPr lang="ru-RU" sz="1300" dirty="0">
                <a:latin typeface="Ubuntu" panose="020B0604020202020204" charset="0"/>
              </a:rPr>
              <a:t>деятельность по реализации книжной продукции для детей и юношества, учебной, просветительской и справочной литературы (доля выручки от реализации книжной продукции в общей выручке субъекта МСП - не менее 55%). 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A9B7B55-F324-4758-8553-C040DD5FED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BDCF92F-74A6-4283-8446-4AACBDBD81B4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8" name="Picture 11">
            <a:extLst>
              <a:ext uri="{FF2B5EF4-FFF2-40B4-BE49-F238E27FC236}">
                <a16:creationId xmlns:a16="http://schemas.microsoft.com/office/drawing/2014/main" id="{6C1AD061-84F2-4569-9B89-77BBFB53DEF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49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827323" y="2520269"/>
            <a:ext cx="16633353" cy="7050491"/>
            <a:chOff x="0" y="0"/>
            <a:chExt cx="1909635" cy="268687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54" name="TextBox 2">
            <a:extLst>
              <a:ext uri="{FF2B5EF4-FFF2-40B4-BE49-F238E27FC236}">
                <a16:creationId xmlns:a16="http://schemas.microsoft.com/office/drawing/2014/main" id="{1DB8A936-727D-47EA-A06D-B6D722852CA5}"/>
              </a:ext>
            </a:extLst>
          </p:cNvPr>
          <p:cNvSpPr txBox="1"/>
          <p:nvPr/>
        </p:nvSpPr>
        <p:spPr>
          <a:xfrm>
            <a:off x="1345814" y="716240"/>
            <a:ext cx="14468091" cy="1024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9240"/>
              </a:lnSpc>
            </a:pPr>
            <a:r>
              <a:rPr lang="ru-RU" sz="4000" spc="-154" dirty="0">
                <a:solidFill>
                  <a:srgbClr val="E04E39"/>
                </a:solidFill>
                <a:latin typeface="Ubuntu Bold"/>
              </a:rPr>
              <a:t>ДОПОЛНИТЕЛЬНАЯ РЕГИОНАЛЬНАЯ КАТЕГОРИЯ </a:t>
            </a:r>
            <a:endParaRPr lang="en-US" sz="4400" spc="-154" dirty="0">
              <a:solidFill>
                <a:srgbClr val="E04E39"/>
              </a:solidFill>
              <a:latin typeface="Ubuntu Bold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CEF760B0-4CD7-4868-961E-EDAECF6C3FBC}"/>
              </a:ext>
            </a:extLst>
          </p:cNvPr>
          <p:cNvSpPr txBox="1"/>
          <p:nvPr/>
        </p:nvSpPr>
        <p:spPr>
          <a:xfrm>
            <a:off x="1269029" y="1702833"/>
            <a:ext cx="16191647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ru-RU" sz="2400" b="1" dirty="0">
                <a:solidFill>
                  <a:srgbClr val="E04E39"/>
                </a:solidFill>
                <a:latin typeface="Ubuntu" panose="020B0604020202020204" charset="0"/>
              </a:rPr>
              <a:t>Осуществление деятельности, направленной на достижение общественно полезных целей и способствующей решению социальных проблем общества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B05F26-8BEC-4B5B-9A60-85DA7EF1ECB4}"/>
              </a:ext>
            </a:extLst>
          </p:cNvPr>
          <p:cNvSpPr txBox="1"/>
          <p:nvPr/>
        </p:nvSpPr>
        <p:spPr>
          <a:xfrm>
            <a:off x="1988983" y="3162300"/>
            <a:ext cx="6545418" cy="54168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ru-RU" sz="2400" dirty="0">
                <a:solidFill>
                  <a:srgbClr val="E04E39"/>
                </a:solidFill>
                <a:latin typeface="Ubuntu Bold" panose="020B0604020202020204" charset="0"/>
              </a:rPr>
              <a:t>Кому подходит?</a:t>
            </a:r>
          </a:p>
          <a:p>
            <a:pPr algn="just"/>
            <a:endParaRPr lang="ru-RU" sz="2400" dirty="0">
              <a:latin typeface="Ubuntu" panose="020B0604020202020204" charset="0"/>
            </a:endParaRPr>
          </a:p>
          <a:p>
            <a:pPr algn="just"/>
            <a:r>
              <a:rPr lang="ru-RU" sz="2000" dirty="0">
                <a:latin typeface="Ubuntu" panose="020B0604020202020204" charset="0"/>
              </a:rPr>
              <a:t>Заявителям, которые осуществляют деятельность, направленную на достижение общественно полезных целей и способствующую решению социальных проблем общества, и имеют определённый ОКВЭД.</a:t>
            </a:r>
          </a:p>
          <a:p>
            <a:pPr algn="just"/>
            <a:endParaRPr lang="ru-RU" sz="2000" dirty="0">
              <a:latin typeface="Ubuntu" panose="020B0604020202020204" charset="0"/>
            </a:endParaRPr>
          </a:p>
          <a:p>
            <a:pPr algn="just"/>
            <a:r>
              <a:rPr lang="ru-RU" sz="2400" dirty="0">
                <a:solidFill>
                  <a:srgbClr val="E04E39"/>
                </a:solidFill>
                <a:latin typeface="Ubuntu Bold" panose="020B0604020202020204" charset="0"/>
              </a:rPr>
              <a:t>Требования</a:t>
            </a:r>
          </a:p>
          <a:p>
            <a:pPr algn="just"/>
            <a:endParaRPr lang="ru-RU" sz="2000" dirty="0">
              <a:solidFill>
                <a:srgbClr val="E04E39"/>
              </a:solidFill>
              <a:latin typeface="Ubuntu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Доля доходов по итогам предыдущего года </a:t>
            </a:r>
            <a:r>
              <a:rPr lang="ru-RU" sz="2000" dirty="0">
                <a:latin typeface="Ubuntu" panose="020B0604020202020204" charset="0"/>
              </a:rPr>
              <a:t>должна составлять </a:t>
            </a:r>
            <a:r>
              <a:rPr lang="ru-RU" sz="2000" dirty="0">
                <a:latin typeface="Ubuntu Bold" panose="020B0604020202020204" charset="0"/>
              </a:rPr>
              <a:t>не менее 50 % в общем объеме</a:t>
            </a:r>
            <a:r>
              <a:rPr lang="ru-RU" sz="2000" dirty="0">
                <a:latin typeface="Ubuntu" panose="020B060402020202020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Ubuntu Bold" panose="020B0604020202020204" charset="0"/>
              </a:rPr>
              <a:t>не менее 50 % чистой прибыли</a:t>
            </a:r>
            <a:r>
              <a:rPr lang="ru-RU" sz="2000" dirty="0">
                <a:latin typeface="Ubuntu" panose="020B0604020202020204" charset="0"/>
              </a:rPr>
              <a:t>, полученной за предшествующий год, направлено на осуществление деятельности в текущем году.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Ubuntu" panose="020B0604020202020204" charset="0"/>
              </a:rPr>
              <a:t>Иметь определенный ОКВЭД.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7494DA-BDB6-4F04-847A-67CF13306B94}"/>
              </a:ext>
            </a:extLst>
          </p:cNvPr>
          <p:cNvSpPr txBox="1"/>
          <p:nvPr/>
        </p:nvSpPr>
        <p:spPr>
          <a:xfrm>
            <a:off x="9426232" y="3162300"/>
            <a:ext cx="6858000" cy="3447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ru-RU" sz="2400" dirty="0">
                <a:solidFill>
                  <a:srgbClr val="E04E39"/>
                </a:solidFill>
                <a:latin typeface="Ubuntu Bold" panose="020B0604020202020204" charset="0"/>
              </a:rPr>
              <a:t>ВИДЫ</a:t>
            </a:r>
            <a:r>
              <a:rPr lang="ru-RU" sz="2000" dirty="0">
                <a:solidFill>
                  <a:srgbClr val="E04E39"/>
                </a:solidFill>
                <a:latin typeface="Ubuntu" panose="020B0604020202020204" charset="0"/>
              </a:rPr>
              <a:t> </a:t>
            </a:r>
            <a:r>
              <a:rPr lang="ru-RU" sz="2400" dirty="0">
                <a:solidFill>
                  <a:srgbClr val="E04E39"/>
                </a:solidFill>
                <a:latin typeface="Ubuntu Bold" panose="020B0604020202020204" charset="0"/>
              </a:rPr>
              <a:t>ДЕЯТЕЛЬНОСТИ (ОКВЭД)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Ubuntu Bold" panose="020B0604020202020204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85.3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 – Обучение профессиональное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85.41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 – Образование дополнительное детей и взрослых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86.1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 – Деятельность больничных организаций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86.2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 – Медицинская и стоматологическая практика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86.90.4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 – Деятельность санаторно-курортных организаций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93.12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 – Деятельность спортивных клубов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 Bold" panose="020B0604020202020204" charset="0"/>
              </a:rPr>
              <a:t>93.29.1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Ubuntu" panose="020B0604020202020204" charset="0"/>
              </a:rPr>
              <a:t> – Деятельность парков отдыха и пляжей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C67B9D76-55B7-4093-AB2E-453A7A3EB6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F3EE986-8AFF-4B37-AD22-A4CD17AB0F67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25" name="Picture 11">
            <a:extLst>
              <a:ext uri="{FF2B5EF4-FFF2-40B4-BE49-F238E27FC236}">
                <a16:creationId xmlns:a16="http://schemas.microsoft.com/office/drawing/2014/main" id="{918F59FA-C2A3-427F-851B-1A8F36C9F1A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20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6">
            <a:extLst>
              <a:ext uri="{FF2B5EF4-FFF2-40B4-BE49-F238E27FC236}">
                <a16:creationId xmlns:a16="http://schemas.microsoft.com/office/drawing/2014/main" id="{DBBD0245-B925-4EC4-8240-1104B1AED3EF}"/>
              </a:ext>
            </a:extLst>
          </p:cNvPr>
          <p:cNvGrpSpPr/>
          <p:nvPr/>
        </p:nvGrpSpPr>
        <p:grpSpPr>
          <a:xfrm>
            <a:off x="609601" y="2236160"/>
            <a:ext cx="16851076" cy="7555540"/>
            <a:chOff x="0" y="0"/>
            <a:chExt cx="1909635" cy="2686873"/>
          </a:xfrm>
        </p:grpSpPr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D4BDB44D-4DD4-4BCF-A0A5-8EE50F8021B6}"/>
                </a:ext>
              </a:extLst>
            </p:cNvPr>
            <p:cNvSpPr/>
            <p:nvPr/>
          </p:nvSpPr>
          <p:spPr>
            <a:xfrm>
              <a:off x="0" y="0"/>
              <a:ext cx="1909635" cy="2686873"/>
            </a:xfrm>
            <a:custGeom>
              <a:avLst/>
              <a:gdLst/>
              <a:ahLst/>
              <a:cxnLst/>
              <a:rect l="l" t="t" r="r" b="b"/>
              <a:pathLst>
                <a:path w="1909635" h="2686873">
                  <a:moveTo>
                    <a:pt x="1785175" y="2686873"/>
                  </a:moveTo>
                  <a:lnTo>
                    <a:pt x="124460" y="2686873"/>
                  </a:lnTo>
                  <a:cubicBezTo>
                    <a:pt x="55880" y="2686873"/>
                    <a:pt x="0" y="2630993"/>
                    <a:pt x="0" y="25624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5175" y="0"/>
                  </a:lnTo>
                  <a:cubicBezTo>
                    <a:pt x="1853755" y="0"/>
                    <a:pt x="1909635" y="55880"/>
                    <a:pt x="1909635" y="124460"/>
                  </a:cubicBezTo>
                  <a:lnTo>
                    <a:pt x="1909635" y="2562413"/>
                  </a:lnTo>
                  <a:cubicBezTo>
                    <a:pt x="1909635" y="2630993"/>
                    <a:pt x="1853755" y="2686873"/>
                    <a:pt x="1785175" y="2686873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2" name="Group 2"/>
          <p:cNvGrpSpPr/>
          <p:nvPr/>
        </p:nvGrpSpPr>
        <p:grpSpPr>
          <a:xfrm>
            <a:off x="1186539" y="3086099"/>
            <a:ext cx="15697200" cy="6172200"/>
            <a:chOff x="-400079" y="-164000"/>
            <a:chExt cx="5965195" cy="3359412"/>
          </a:xfrm>
        </p:grpSpPr>
        <p:sp>
          <p:nvSpPr>
            <p:cNvPr id="3" name="Freeform 3"/>
            <p:cNvSpPr/>
            <p:nvPr/>
          </p:nvSpPr>
          <p:spPr>
            <a:xfrm>
              <a:off x="-400079" y="-164000"/>
              <a:ext cx="5965195" cy="3359412"/>
            </a:xfrm>
            <a:custGeom>
              <a:avLst/>
              <a:gdLst/>
              <a:ahLst/>
              <a:cxnLst/>
              <a:rect l="l" t="t" r="r" b="b"/>
              <a:pathLst>
                <a:path w="5923824" h="3479800">
                  <a:moveTo>
                    <a:pt x="5799363" y="3479800"/>
                  </a:moveTo>
                  <a:lnTo>
                    <a:pt x="124460" y="3479800"/>
                  </a:lnTo>
                  <a:cubicBezTo>
                    <a:pt x="55880" y="3479800"/>
                    <a:pt x="0" y="3423920"/>
                    <a:pt x="0" y="33553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799363" y="0"/>
                  </a:lnTo>
                  <a:cubicBezTo>
                    <a:pt x="5867944" y="0"/>
                    <a:pt x="5923824" y="55880"/>
                    <a:pt x="5923824" y="124460"/>
                  </a:cubicBezTo>
                  <a:lnTo>
                    <a:pt x="5923824" y="3355340"/>
                  </a:lnTo>
                  <a:cubicBezTo>
                    <a:pt x="5923824" y="3423920"/>
                    <a:pt x="5867944" y="3479800"/>
                    <a:pt x="5799363" y="347980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algn="just">
                <a:lnSpc>
                  <a:spcPct val="150000"/>
                </a:lnSpc>
              </a:pPr>
              <a:r>
                <a:rPr lang="ru-RU" sz="3000" dirty="0">
                  <a:latin typeface="Ubuntu" panose="020B0604020202020204" charset="0"/>
                  <a:cs typeface="Times New Roman" panose="02020603050405020304" pitchFamily="18" charset="0"/>
                </a:rPr>
                <a:t>Консультацию по вопросам заполнения заявки на присвоение статуса социального предприятия можно получить в Центре инноваций социальной сферы:</a:t>
              </a:r>
            </a:p>
            <a:p>
              <a:pPr algn="just">
                <a:lnSpc>
                  <a:spcPct val="150000"/>
                </a:lnSpc>
              </a:pPr>
              <a:endParaRPr lang="ru-RU" sz="3000" dirty="0">
                <a:latin typeface="Ubuntu" panose="020B0604020202020204" charset="0"/>
                <a:cs typeface="Times New Roman" panose="02020603050405020304" pitchFamily="18" charset="0"/>
              </a:endParaRPr>
            </a:p>
            <a:p>
              <a:pPr marL="457200" indent="-457200" algn="just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ru-RU" sz="3000" dirty="0">
                  <a:latin typeface="Ubuntu" panose="020B0604020202020204" charset="0"/>
                  <a:cs typeface="Times New Roman" panose="02020603050405020304" pitchFamily="18" charset="0"/>
                </a:rPr>
                <a:t>по номеру телефона: 8(812)309-46-88 доб. 125,146</a:t>
              </a:r>
            </a:p>
            <a:p>
              <a:pPr marL="457200" indent="-457200" algn="just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ru-RU" sz="3000" dirty="0">
                  <a:latin typeface="Ubuntu" panose="020B0604020202020204" charset="0"/>
                  <a:cs typeface="Times New Roman" panose="02020603050405020304" pitchFamily="18" charset="0"/>
                </a:rPr>
                <a:t>по почте </a:t>
              </a:r>
              <a:r>
                <a:rPr lang="en-US" sz="3000" dirty="0">
                  <a:latin typeface="Ubuntu" panose="020B0604020202020204" charset="0"/>
                  <a:cs typeface="Times New Roman" panose="02020603050405020304" pitchFamily="18" charset="0"/>
                </a:rPr>
                <a:t>ciss@813.ru</a:t>
              </a:r>
            </a:p>
            <a:p>
              <a:pPr marL="457200" indent="-457200" algn="just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ru-RU" sz="3000" dirty="0">
                  <a:latin typeface="Ubuntu" panose="020B0604020202020204" charset="0"/>
                  <a:cs typeface="Times New Roman" panose="02020603050405020304" pitchFamily="18" charset="0"/>
                </a:rPr>
                <a:t>по адресу: Санкт-Петербург, </a:t>
              </a:r>
              <a:r>
                <a:rPr lang="ru-RU" sz="3000" dirty="0" err="1">
                  <a:latin typeface="Ubuntu" panose="020B0604020202020204" charset="0"/>
                  <a:cs typeface="Times New Roman" panose="02020603050405020304" pitchFamily="18" charset="0"/>
                </a:rPr>
                <a:t>пр-кт</a:t>
              </a:r>
              <a:r>
                <a:rPr lang="ru-RU" sz="3000" dirty="0">
                  <a:latin typeface="Ubuntu" panose="020B0604020202020204" charset="0"/>
                  <a:cs typeface="Times New Roman" panose="02020603050405020304" pitchFamily="18" charset="0"/>
                </a:rPr>
                <a:t> Энергетиков 3А, БЦ «Лада», 9 этаж, Центр «Мой бизнес»</a:t>
              </a:r>
            </a:p>
            <a:p>
              <a:endParaRPr lang="ru-RU" dirty="0"/>
            </a:p>
          </p:txBody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049000" y="5143500"/>
            <a:ext cx="634469" cy="62639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79A52FB-71EB-4099-9673-F4972E561F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42257" y="188153"/>
            <a:ext cx="777199" cy="106353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84A787E-105B-441F-80BD-3E0A9126507E}"/>
              </a:ext>
            </a:extLst>
          </p:cNvPr>
          <p:cNvSpPr txBox="1"/>
          <p:nvPr/>
        </p:nvSpPr>
        <p:spPr>
          <a:xfrm>
            <a:off x="14344293" y="58202"/>
            <a:ext cx="395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развитию малого, среднего бизнеса и потребительского рынка Ленинградской области</a:t>
            </a:r>
          </a:p>
        </p:txBody>
      </p:sp>
      <p:pic>
        <p:nvPicPr>
          <p:cNvPr id="14" name="Picture 11">
            <a:extLst>
              <a:ext uri="{FF2B5EF4-FFF2-40B4-BE49-F238E27FC236}">
                <a16:creationId xmlns:a16="http://schemas.microsoft.com/office/drawing/2014/main" id="{12AC4DA9-EFC0-43A3-8DC2-879D69595DE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5175"/>
          <a:stretch>
            <a:fillRect/>
          </a:stretch>
        </p:blipFill>
        <p:spPr>
          <a:xfrm>
            <a:off x="754538" y="-190500"/>
            <a:ext cx="3062923" cy="12769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1411</Words>
  <Application>Microsoft Office PowerPoint</Application>
  <PresentationFormat>Произвольный</PresentationFormat>
  <Paragraphs>134</Paragraphs>
  <Slides>10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Ubuntu</vt:lpstr>
      <vt:lpstr>Ubuntu Bold</vt:lpstr>
      <vt:lpstr>Calibri</vt:lpstr>
      <vt:lpstr>Times New Roman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 1</dc:title>
  <dc:creator>Патракова Софья Андреевна</dc:creator>
  <cp:lastModifiedBy>guest</cp:lastModifiedBy>
  <cp:revision>62</cp:revision>
  <dcterms:created xsi:type="dcterms:W3CDTF">2006-08-16T00:00:00Z</dcterms:created>
  <dcterms:modified xsi:type="dcterms:W3CDTF">2025-01-22T16:43:08Z</dcterms:modified>
  <dc:identifier>DAFchdmj4yk</dc:identifier>
</cp:coreProperties>
</file>